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7"/>
  </p:notesMasterIdLst>
  <p:sldIdLst>
    <p:sldId id="256" r:id="rId2"/>
    <p:sldId id="396" r:id="rId3"/>
    <p:sldId id="397" r:id="rId4"/>
    <p:sldId id="399" r:id="rId5"/>
    <p:sldId id="398" r:id="rId6"/>
    <p:sldId id="400" r:id="rId7"/>
    <p:sldId id="401" r:id="rId8"/>
    <p:sldId id="402" r:id="rId9"/>
    <p:sldId id="403" r:id="rId10"/>
    <p:sldId id="406" r:id="rId11"/>
    <p:sldId id="404" r:id="rId12"/>
    <p:sldId id="405" r:id="rId13"/>
    <p:sldId id="411" r:id="rId14"/>
    <p:sldId id="412" r:id="rId15"/>
    <p:sldId id="414" r:id="rId16"/>
    <p:sldId id="415" r:id="rId17"/>
    <p:sldId id="416" r:id="rId18"/>
    <p:sldId id="417" r:id="rId19"/>
    <p:sldId id="418" r:id="rId20"/>
    <p:sldId id="407" r:id="rId21"/>
    <p:sldId id="408" r:id="rId22"/>
    <p:sldId id="410" r:id="rId23"/>
    <p:sldId id="423" r:id="rId24"/>
    <p:sldId id="427" r:id="rId25"/>
    <p:sldId id="426" r:id="rId26"/>
    <p:sldId id="428" r:id="rId27"/>
    <p:sldId id="429" r:id="rId28"/>
    <p:sldId id="430" r:id="rId29"/>
    <p:sldId id="431" r:id="rId30"/>
    <p:sldId id="432" r:id="rId31"/>
    <p:sldId id="433" r:id="rId32"/>
    <p:sldId id="435" r:id="rId33"/>
    <p:sldId id="436" r:id="rId34"/>
    <p:sldId id="441" r:id="rId35"/>
    <p:sldId id="442" r:id="rId36"/>
    <p:sldId id="444" r:id="rId37"/>
    <p:sldId id="445" r:id="rId38"/>
    <p:sldId id="446" r:id="rId39"/>
    <p:sldId id="447" r:id="rId40"/>
    <p:sldId id="449" r:id="rId41"/>
    <p:sldId id="450" r:id="rId42"/>
    <p:sldId id="451" r:id="rId43"/>
    <p:sldId id="453" r:id="rId44"/>
    <p:sldId id="454" r:id="rId45"/>
    <p:sldId id="455" r:id="rId46"/>
    <p:sldId id="457" r:id="rId47"/>
    <p:sldId id="458" r:id="rId48"/>
    <p:sldId id="459" r:id="rId49"/>
    <p:sldId id="461" r:id="rId50"/>
    <p:sldId id="462" r:id="rId51"/>
    <p:sldId id="463" r:id="rId52"/>
    <p:sldId id="464" r:id="rId53"/>
    <p:sldId id="465" r:id="rId54"/>
    <p:sldId id="466" r:id="rId55"/>
    <p:sldId id="468" r:id="rId56"/>
    <p:sldId id="467" r:id="rId57"/>
    <p:sldId id="437" r:id="rId58"/>
    <p:sldId id="438" r:id="rId59"/>
    <p:sldId id="469" r:id="rId60"/>
    <p:sldId id="440" r:id="rId61"/>
    <p:sldId id="475" r:id="rId62"/>
    <p:sldId id="476" r:id="rId63"/>
    <p:sldId id="480" r:id="rId64"/>
    <p:sldId id="477" r:id="rId65"/>
    <p:sldId id="479" r:id="rId66"/>
    <p:sldId id="481" r:id="rId67"/>
    <p:sldId id="482" r:id="rId68"/>
    <p:sldId id="484" r:id="rId69"/>
    <p:sldId id="483" r:id="rId70"/>
    <p:sldId id="485" r:id="rId71"/>
    <p:sldId id="486" r:id="rId72"/>
    <p:sldId id="488" r:id="rId73"/>
    <p:sldId id="487" r:id="rId74"/>
    <p:sldId id="489" r:id="rId75"/>
    <p:sldId id="490" r:id="rId76"/>
    <p:sldId id="492" r:id="rId77"/>
    <p:sldId id="491" r:id="rId78"/>
    <p:sldId id="493" r:id="rId79"/>
    <p:sldId id="494" r:id="rId80"/>
    <p:sldId id="495" r:id="rId81"/>
    <p:sldId id="496" r:id="rId82"/>
    <p:sldId id="497" r:id="rId83"/>
    <p:sldId id="499" r:id="rId84"/>
    <p:sldId id="500" r:id="rId85"/>
    <p:sldId id="498" r:id="rId86"/>
    <p:sldId id="501" r:id="rId87"/>
    <p:sldId id="502" r:id="rId88"/>
    <p:sldId id="503" r:id="rId89"/>
    <p:sldId id="504" r:id="rId90"/>
    <p:sldId id="505" r:id="rId91"/>
    <p:sldId id="507" r:id="rId92"/>
    <p:sldId id="506" r:id="rId93"/>
    <p:sldId id="508" r:id="rId94"/>
    <p:sldId id="511" r:id="rId95"/>
    <p:sldId id="512" r:id="rId96"/>
    <p:sldId id="509" r:id="rId97"/>
    <p:sldId id="513" r:id="rId98"/>
    <p:sldId id="510" r:id="rId99"/>
    <p:sldId id="514" r:id="rId100"/>
    <p:sldId id="517" r:id="rId101"/>
    <p:sldId id="515" r:id="rId102"/>
    <p:sldId id="516" r:id="rId103"/>
    <p:sldId id="518" r:id="rId104"/>
    <p:sldId id="521" r:id="rId105"/>
    <p:sldId id="519" r:id="rId106"/>
    <p:sldId id="520" r:id="rId107"/>
    <p:sldId id="522" r:id="rId108"/>
    <p:sldId id="525" r:id="rId109"/>
    <p:sldId id="526" r:id="rId110"/>
    <p:sldId id="523" r:id="rId111"/>
    <p:sldId id="524" r:id="rId112"/>
    <p:sldId id="527" r:id="rId113"/>
    <p:sldId id="530" r:id="rId114"/>
    <p:sldId id="531" r:id="rId115"/>
    <p:sldId id="528" r:id="rId116"/>
    <p:sldId id="529" r:id="rId117"/>
    <p:sldId id="532" r:id="rId118"/>
    <p:sldId id="535" r:id="rId119"/>
    <p:sldId id="533" r:id="rId120"/>
    <p:sldId id="534" r:id="rId121"/>
    <p:sldId id="470" r:id="rId122"/>
    <p:sldId id="471" r:id="rId123"/>
    <p:sldId id="473" r:id="rId124"/>
    <p:sldId id="536" r:id="rId125"/>
    <p:sldId id="540" r:id="rId126"/>
    <p:sldId id="541" r:id="rId127"/>
    <p:sldId id="542" r:id="rId128"/>
    <p:sldId id="544" r:id="rId129"/>
    <p:sldId id="545" r:id="rId130"/>
    <p:sldId id="546" r:id="rId131"/>
    <p:sldId id="547" r:id="rId132"/>
    <p:sldId id="548" r:id="rId133"/>
    <p:sldId id="549" r:id="rId134"/>
    <p:sldId id="550" r:id="rId135"/>
    <p:sldId id="551" r:id="rId136"/>
    <p:sldId id="552" r:id="rId137"/>
    <p:sldId id="553" r:id="rId138"/>
    <p:sldId id="554" r:id="rId139"/>
    <p:sldId id="555" r:id="rId140"/>
    <p:sldId id="556" r:id="rId141"/>
    <p:sldId id="559" r:id="rId142"/>
    <p:sldId id="557" r:id="rId143"/>
    <p:sldId id="560" r:id="rId144"/>
    <p:sldId id="558" r:id="rId145"/>
    <p:sldId id="561" r:id="rId146"/>
    <p:sldId id="562" r:id="rId147"/>
    <p:sldId id="563" r:id="rId148"/>
    <p:sldId id="537" r:id="rId149"/>
    <p:sldId id="564" r:id="rId150"/>
    <p:sldId id="538" r:id="rId151"/>
    <p:sldId id="543" r:id="rId152"/>
    <p:sldId id="565" r:id="rId153"/>
    <p:sldId id="569" r:id="rId154"/>
    <p:sldId id="570" r:id="rId155"/>
    <p:sldId id="571" r:id="rId156"/>
    <p:sldId id="572" r:id="rId157"/>
    <p:sldId id="575" r:id="rId158"/>
    <p:sldId id="574" r:id="rId159"/>
    <p:sldId id="576" r:id="rId160"/>
    <p:sldId id="579" r:id="rId161"/>
    <p:sldId id="578" r:id="rId162"/>
    <p:sldId id="580" r:id="rId163"/>
    <p:sldId id="583" r:id="rId164"/>
    <p:sldId id="581" r:id="rId165"/>
    <p:sldId id="582" r:id="rId166"/>
    <p:sldId id="584" r:id="rId167"/>
    <p:sldId id="585" r:id="rId168"/>
    <p:sldId id="586" r:id="rId169"/>
    <p:sldId id="587" r:id="rId170"/>
    <p:sldId id="588" r:id="rId171"/>
    <p:sldId id="589" r:id="rId172"/>
    <p:sldId id="590" r:id="rId173"/>
    <p:sldId id="591" r:id="rId174"/>
    <p:sldId id="592" r:id="rId175"/>
    <p:sldId id="593" r:id="rId176"/>
    <p:sldId id="594" r:id="rId177"/>
    <p:sldId id="595" r:id="rId178"/>
    <p:sldId id="596" r:id="rId179"/>
    <p:sldId id="597" r:id="rId180"/>
    <p:sldId id="598" r:id="rId181"/>
    <p:sldId id="599" r:id="rId182"/>
    <p:sldId id="601" r:id="rId183"/>
    <p:sldId id="602" r:id="rId184"/>
    <p:sldId id="603" r:id="rId185"/>
    <p:sldId id="604" r:id="rId186"/>
    <p:sldId id="605" r:id="rId187"/>
    <p:sldId id="608" r:id="rId188"/>
    <p:sldId id="606" r:id="rId189"/>
    <p:sldId id="607" r:id="rId190"/>
    <p:sldId id="609" r:id="rId191"/>
    <p:sldId id="610" r:id="rId192"/>
    <p:sldId id="611" r:id="rId193"/>
    <p:sldId id="612" r:id="rId194"/>
    <p:sldId id="613" r:id="rId195"/>
    <p:sldId id="614" r:id="rId196"/>
    <p:sldId id="615" r:id="rId197"/>
    <p:sldId id="616" r:id="rId198"/>
    <p:sldId id="617" r:id="rId199"/>
    <p:sldId id="618" r:id="rId200"/>
    <p:sldId id="619" r:id="rId201"/>
    <p:sldId id="620" r:id="rId202"/>
    <p:sldId id="621" r:id="rId203"/>
    <p:sldId id="622" r:id="rId204"/>
    <p:sldId id="623" r:id="rId205"/>
    <p:sldId id="624" r:id="rId206"/>
    <p:sldId id="625" r:id="rId207"/>
    <p:sldId id="626" r:id="rId208"/>
    <p:sldId id="627" r:id="rId209"/>
    <p:sldId id="628" r:id="rId210"/>
    <p:sldId id="629" r:id="rId211"/>
    <p:sldId id="630" r:id="rId212"/>
    <p:sldId id="631" r:id="rId213"/>
    <p:sldId id="634" r:id="rId214"/>
    <p:sldId id="632" r:id="rId215"/>
    <p:sldId id="633" r:id="rId216"/>
    <p:sldId id="635" r:id="rId217"/>
    <p:sldId id="636" r:id="rId218"/>
    <p:sldId id="637" r:id="rId219"/>
    <p:sldId id="638" r:id="rId220"/>
    <p:sldId id="639" r:id="rId221"/>
    <p:sldId id="640" r:id="rId222"/>
    <p:sldId id="641" r:id="rId223"/>
    <p:sldId id="644" r:id="rId224"/>
    <p:sldId id="642" r:id="rId225"/>
    <p:sldId id="643" r:id="rId226"/>
    <p:sldId id="645" r:id="rId227"/>
    <p:sldId id="646" r:id="rId228"/>
    <p:sldId id="647" r:id="rId229"/>
    <p:sldId id="648" r:id="rId230"/>
    <p:sldId id="649" r:id="rId231"/>
    <p:sldId id="650" r:id="rId232"/>
    <p:sldId id="566" r:id="rId233"/>
    <p:sldId id="651" r:id="rId234"/>
    <p:sldId id="567" r:id="rId235"/>
    <p:sldId id="568" r:id="rId2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10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p:cViewPr varScale="1">
        <p:scale>
          <a:sx n="67" d="100"/>
          <a:sy n="67"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86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Tree>
    <p:extLst>
      <p:ext uri="{BB962C8B-B14F-4D97-AF65-F5344CB8AC3E}">
        <p14:creationId xmlns:p14="http://schemas.microsoft.com/office/powerpoint/2010/main" val="216568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62.tmp"/><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tmp"/><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72.tmp"/><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image" Target="../media/image7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image" Target="../media/image75.tmp"/><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image" Target="../media/image77.tmp"/><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79.tmp"/><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80.tmp"/><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81.tmp"/><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83.tmp"/><Relationship Id="rId2" Type="http://schemas.openxmlformats.org/officeDocument/2006/relationships/image" Target="../media/image82.tmp"/><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image" Target="../media/image84.tmp"/><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86.tmp"/><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88.tmp"/><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89.tmp"/><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91.tmp"/><Relationship Id="rId2" Type="http://schemas.openxmlformats.org/officeDocument/2006/relationships/image" Target="../media/image90.tmp"/><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92.tmp"/><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9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94.tmp"/><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95.tmp"/><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9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97.tmp"/><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98.tmp"/><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9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00.tmp"/><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3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3504" y="5116529"/>
            <a:ext cx="7944130" cy="1000655"/>
          </a:xfrm>
        </p:spPr>
        <p:txBody>
          <a:bodyPr anchor="t">
            <a:normAutofit/>
          </a:bodyPr>
          <a:lstStyle/>
          <a:p>
            <a:pPr algn="l"/>
            <a:r>
              <a:rPr lang="en-US" sz="3500" dirty="0">
                <a:solidFill>
                  <a:schemeClr val="tx2"/>
                </a:solidFill>
              </a:rPr>
              <a:t>Refactoring Techniques</a:t>
            </a:r>
          </a:p>
        </p:txBody>
      </p:sp>
      <p:pic>
        <p:nvPicPr>
          <p:cNvPr id="3" name="Picture 2">
            <a:extLst>
              <a:ext uri="{FF2B5EF4-FFF2-40B4-BE49-F238E27FC236}">
                <a16:creationId xmlns:a16="http://schemas.microsoft.com/office/drawing/2014/main" id="{FA7CDC48-E6F5-5A70-D649-CE044DA86CDD}"/>
              </a:ext>
            </a:extLst>
          </p:cNvPr>
          <p:cNvPicPr>
            <a:picLocks noChangeAspect="1"/>
          </p:cNvPicPr>
          <p:nvPr/>
        </p:nvPicPr>
        <p:blipFill>
          <a:blip r:embed="rId2"/>
          <a:srcRect b="6229"/>
          <a:stretch>
            <a:fillRect/>
          </a:stretch>
        </p:blipFill>
        <p:spPr>
          <a:xfrm>
            <a:off x="20" y="10"/>
            <a:ext cx="9143980" cy="4201449"/>
          </a:xfrm>
          <a:prstGeom prst="rect">
            <a:avLst/>
          </a:prstGeom>
        </p:spPr>
      </p:pic>
      <p:grpSp>
        <p:nvGrpSpPr>
          <p:cNvPr id="24" name="Group 2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25" name="Freeform: Shape 2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Variable</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Why Refactor?</a:t>
            </a:r>
          </a:p>
          <a:p>
            <a:pPr lvl="1"/>
            <a:r>
              <a:rPr lang="en-US" dirty="0"/>
              <a:t>The main reason for extracting variables is to make a complex expression more understandable, by dividing it into its intermediate parts. These could be:</a:t>
            </a:r>
          </a:p>
          <a:p>
            <a:pPr lvl="2"/>
            <a:r>
              <a:rPr lang="en-US" dirty="0"/>
              <a:t>Condition of the if() operator or a part of the ?: operator in C-based languages</a:t>
            </a:r>
          </a:p>
          <a:p>
            <a:pPr lvl="2"/>
            <a:r>
              <a:rPr lang="en-US" dirty="0"/>
              <a:t>A long arithmetic expression without intermediate results</a:t>
            </a:r>
          </a:p>
          <a:p>
            <a:pPr lvl="2"/>
            <a:r>
              <a:rPr lang="en-US" dirty="0"/>
              <a:t>Long multipart lines</a:t>
            </a:r>
          </a:p>
          <a:p>
            <a:pPr lvl="1"/>
            <a:r>
              <a:rPr lang="en-US" dirty="0"/>
              <a:t>Extracting a variable may be the first step towards performing </a:t>
            </a:r>
            <a:r>
              <a:rPr lang="en-US" b="1" dirty="0"/>
              <a:t>Extract Method </a:t>
            </a:r>
            <a:r>
              <a:rPr lang="en-US" dirty="0"/>
              <a:t>if you see that the extracted expression is used in other places in your code.</a:t>
            </a:r>
          </a:p>
          <a:p>
            <a:pPr lvl="1"/>
            <a:endParaRPr lang="en-US" dirty="0"/>
          </a:p>
          <a:p>
            <a:r>
              <a:rPr lang="en-US" dirty="0"/>
              <a:t>Benefits</a:t>
            </a:r>
          </a:p>
          <a:p>
            <a:pPr lvl="1"/>
            <a:r>
              <a:rPr lang="en-US" dirty="0"/>
              <a:t>More readable code! Try to give the extracted variables good names that announce the variable’s purpose loud and clear. More readability, fewer long-winded comments. Go for names like </a:t>
            </a:r>
            <a:r>
              <a:rPr lang="en-US" dirty="0" err="1"/>
              <a:t>customerTaxValue</a:t>
            </a:r>
            <a:r>
              <a:rPr lang="en-US" dirty="0"/>
              <a:t>, </a:t>
            </a:r>
            <a:r>
              <a:rPr lang="en-US" dirty="0" err="1"/>
              <a:t>cityUnemploymentRate</a:t>
            </a:r>
            <a:r>
              <a:rPr lang="en-US" dirty="0"/>
              <a:t>, </a:t>
            </a:r>
            <a:r>
              <a:rPr lang="en-US" dirty="0" err="1"/>
              <a:t>clientSalutationString</a:t>
            </a:r>
            <a:r>
              <a:rPr lang="en-US" dirty="0"/>
              <a:t>, etc.</a:t>
            </a:r>
            <a:endParaRPr dirty="0"/>
          </a:p>
        </p:txBody>
      </p:sp>
    </p:spTree>
    <p:extLst>
      <p:ext uri="{BB962C8B-B14F-4D97-AF65-F5344CB8AC3E}">
        <p14:creationId xmlns:p14="http://schemas.microsoft.com/office/powerpoint/2010/main" val="11344270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Field</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One of the pillars of object-oriented programming is Encapsulation, the ability to conceal object data. Otherwise, all objects would be public and other objects could get and modify the data of your object without any checks and balances! Data is separated from the behaviors associated with this data, modularity of program sections is compromised, and maintenance becomes complicated.</a:t>
            </a:r>
          </a:p>
          <a:p>
            <a:pPr lvl="1"/>
            <a:endParaRPr lang="en-US" dirty="0"/>
          </a:p>
          <a:p>
            <a:r>
              <a:rPr lang="en-US" dirty="0"/>
              <a:t>Benefits</a:t>
            </a:r>
          </a:p>
          <a:p>
            <a:pPr lvl="1"/>
            <a:r>
              <a:rPr lang="en-US" dirty="0"/>
              <a:t>If the data and behavior of a component are closely interrelated and are in the same place in the code, it’s much easier for you to maintain and develop this component.</a:t>
            </a:r>
          </a:p>
          <a:p>
            <a:pPr lvl="1"/>
            <a:r>
              <a:rPr lang="en-US" dirty="0"/>
              <a:t>You can also perform complicated operations related to access to object fields.</a:t>
            </a:r>
            <a:endParaRPr dirty="0"/>
          </a:p>
        </p:txBody>
      </p:sp>
    </p:spTree>
    <p:extLst>
      <p:ext uri="{BB962C8B-B14F-4D97-AF65-F5344CB8AC3E}">
        <p14:creationId xmlns:p14="http://schemas.microsoft.com/office/powerpoint/2010/main" val="32548105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Field</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When Not to Use?</a:t>
            </a:r>
          </a:p>
          <a:p>
            <a:pPr lvl="1"/>
            <a:r>
              <a:rPr lang="en-US" dirty="0"/>
              <a:t>In some cases, encapsulation is ill-advised due to performance considerations. These cases are rare but when they happen, this circumstance is very important.</a:t>
            </a:r>
          </a:p>
          <a:p>
            <a:pPr lvl="1"/>
            <a:r>
              <a:rPr lang="en-US" dirty="0"/>
              <a:t>Say that you have a graphical editor that contains objects possessing x- and y-coordinates. These fields are unlikely to change in the future. What’s more, the program involves a great many different objects in which these fields are present. So, accessing the coordinate fields directly saves significant CPU cycles that would otherwise be taken up by calling access methods.</a:t>
            </a:r>
          </a:p>
          <a:p>
            <a:pPr lvl="1"/>
            <a:r>
              <a:rPr lang="en-US" dirty="0"/>
              <a:t>As an example of this unusual case, there’s the Point class in Java. All fields of this class are public.</a:t>
            </a:r>
            <a:endParaRPr dirty="0"/>
          </a:p>
        </p:txBody>
      </p:sp>
    </p:spTree>
    <p:extLst>
      <p:ext uri="{BB962C8B-B14F-4D97-AF65-F5344CB8AC3E}">
        <p14:creationId xmlns:p14="http://schemas.microsoft.com/office/powerpoint/2010/main" val="26943617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Field</a:t>
            </a:r>
            <a:endParaRPr dirty="0"/>
          </a:p>
        </p:txBody>
      </p:sp>
      <p:sp>
        <p:nvSpPr>
          <p:cNvPr id="3" name="Content Placeholder 2"/>
          <p:cNvSpPr>
            <a:spLocks noGrp="1"/>
          </p:cNvSpPr>
          <p:nvPr>
            <p:ph idx="1"/>
          </p:nvPr>
        </p:nvSpPr>
        <p:spPr>
          <a:xfrm>
            <a:off x="301752" y="1417638"/>
            <a:ext cx="8385048" cy="5440362"/>
          </a:xfrm>
        </p:spPr>
        <p:txBody>
          <a:bodyPr>
            <a:normAutofit fontScale="85000" lnSpcReduction="20000"/>
          </a:bodyPr>
          <a:lstStyle/>
          <a:p>
            <a:r>
              <a:rPr lang="en-US" dirty="0"/>
              <a:t>How to Refactor?</a:t>
            </a:r>
          </a:p>
          <a:p>
            <a:pPr marL="971550" lvl="1" indent="-514350">
              <a:buFont typeface="+mj-lt"/>
              <a:buAutoNum type="arabicPeriod"/>
            </a:pPr>
            <a:r>
              <a:rPr lang="en-US" dirty="0"/>
              <a:t>Create a getter and setter for the field.</a:t>
            </a:r>
          </a:p>
          <a:p>
            <a:pPr marL="971550" lvl="1" indent="-514350">
              <a:buFont typeface="+mj-lt"/>
              <a:buAutoNum type="arabicPeriod"/>
            </a:pPr>
            <a:r>
              <a:rPr lang="en-US" dirty="0"/>
              <a:t>Find all invocations of the field. Replace receipt of the field value with the getter and replace setting of new field values with the setter.</a:t>
            </a:r>
          </a:p>
          <a:p>
            <a:pPr marL="971550" lvl="1" indent="-514350">
              <a:buFont typeface="+mj-lt"/>
              <a:buAutoNum type="arabicPeriod"/>
            </a:pPr>
            <a:r>
              <a:rPr lang="en-US" dirty="0"/>
              <a:t>After all field invocations have been replaced, make the field private.</a:t>
            </a:r>
          </a:p>
          <a:p>
            <a:pPr marL="0" indent="0">
              <a:buNone/>
            </a:pPr>
            <a:endParaRPr lang="en-US" dirty="0"/>
          </a:p>
          <a:p>
            <a:r>
              <a:rPr lang="en-US" dirty="0"/>
              <a:t>Next Steps</a:t>
            </a:r>
          </a:p>
          <a:p>
            <a:pPr lvl="1"/>
            <a:r>
              <a:rPr lang="en-US" dirty="0"/>
              <a:t>Encapsulate Field is only the first step in bringing data and the behaviors involving this data closer together. After you create simple methods for access fields, you should recheck the places where these methods are called. It’s quite possible that the code in these areas would look more appropriate in the access methods.</a:t>
            </a:r>
          </a:p>
        </p:txBody>
      </p:sp>
    </p:spTree>
    <p:extLst>
      <p:ext uri="{BB962C8B-B14F-4D97-AF65-F5344CB8AC3E}">
        <p14:creationId xmlns:p14="http://schemas.microsoft.com/office/powerpoint/2010/main" val="18150270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Collection</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A class contains a collection field and a simple getter and setter for working with the collection.</a:t>
            </a:r>
          </a:p>
          <a:p>
            <a:r>
              <a:rPr lang="en-US" b="1" dirty="0"/>
              <a:t>Solution: </a:t>
            </a:r>
            <a:r>
              <a:rPr lang="en-US" dirty="0"/>
              <a:t>Make the getter-returned value read-only and create methods for adding/deleting elements of the collection.</a:t>
            </a:r>
            <a:endParaRPr dirty="0"/>
          </a:p>
        </p:txBody>
      </p:sp>
      <p:pic>
        <p:nvPicPr>
          <p:cNvPr id="5" name="Picture 4" descr="A screenshot of a computer&#10;&#10;AI-generated content may be incorrect.">
            <a:extLst>
              <a:ext uri="{FF2B5EF4-FFF2-40B4-BE49-F238E27FC236}">
                <a16:creationId xmlns:a16="http://schemas.microsoft.com/office/drawing/2014/main" id="{8710E1EA-9B07-8CEB-3529-8F492C7EA0BC}"/>
              </a:ext>
            </a:extLst>
          </p:cNvPr>
          <p:cNvPicPr>
            <a:picLocks noChangeAspect="1"/>
          </p:cNvPicPr>
          <p:nvPr/>
        </p:nvPicPr>
        <p:blipFill>
          <a:blip r:embed="rId2"/>
          <a:stretch>
            <a:fillRect/>
          </a:stretch>
        </p:blipFill>
        <p:spPr>
          <a:xfrm>
            <a:off x="775921" y="3744674"/>
            <a:ext cx="8000918" cy="2584689"/>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3952910">
            <a:off x="4151818" y="3301633"/>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87681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Collection</a:t>
            </a:r>
            <a:endParaRPr dirty="0"/>
          </a:p>
        </p:txBody>
      </p:sp>
      <p:sp>
        <p:nvSpPr>
          <p:cNvPr id="3" name="Content Placeholder 2"/>
          <p:cNvSpPr>
            <a:spLocks noGrp="1"/>
          </p:cNvSpPr>
          <p:nvPr>
            <p:ph idx="1"/>
          </p:nvPr>
        </p:nvSpPr>
        <p:spPr>
          <a:xfrm>
            <a:off x="114300" y="1299411"/>
            <a:ext cx="8815387" cy="5283951"/>
          </a:xfrm>
        </p:spPr>
        <p:txBody>
          <a:bodyPr>
            <a:normAutofit fontScale="85000" lnSpcReduction="10000"/>
          </a:bodyPr>
          <a:lstStyle/>
          <a:p>
            <a:r>
              <a:rPr lang="en-US" sz="2400" dirty="0"/>
              <a:t>Why Refactor?</a:t>
            </a:r>
          </a:p>
          <a:p>
            <a:pPr lvl="1"/>
            <a:r>
              <a:rPr lang="en-US" sz="2400" dirty="0"/>
              <a:t>A class contains a field that contains a collection of objects. This collection could be an array, list, set or vector. A normal getter and setter have been created for working with the collection.</a:t>
            </a:r>
          </a:p>
          <a:p>
            <a:pPr lvl="1"/>
            <a:r>
              <a:rPr lang="en-US" sz="2400" dirty="0"/>
              <a:t>But the collections should be used by a protocol that’s a bit different from the one used by other data types. The getter method shouldn’t return the collection object itself, since this would let clients change collection contents without the knowledge of the owner class. In addition, this would show too much of the internal structures of the object data to clients. The method for getting collection elements should return a value that doesn’t allow changing the collection or disclose excessive data about its structure.</a:t>
            </a:r>
          </a:p>
          <a:p>
            <a:pPr lvl="1"/>
            <a:r>
              <a:rPr lang="en-US" sz="2400" dirty="0"/>
              <a:t>In addition, there shouldn’t be a method that assigns a value to the collection. Instead, there should be operations for adding and deleting elements. Thanks to this, the owner object gains control over addition and deletion of collection elements.</a:t>
            </a:r>
          </a:p>
          <a:p>
            <a:pPr lvl="1"/>
            <a:r>
              <a:rPr lang="en-US" sz="2400" dirty="0"/>
              <a:t>Such a protocol properly encapsulates a collection, which ultimately reduces the degree of association between the owner class and the client code.</a:t>
            </a:r>
            <a:endParaRPr sz="2400" dirty="0"/>
          </a:p>
        </p:txBody>
      </p:sp>
    </p:spTree>
    <p:extLst>
      <p:ext uri="{BB962C8B-B14F-4D97-AF65-F5344CB8AC3E}">
        <p14:creationId xmlns:p14="http://schemas.microsoft.com/office/powerpoint/2010/main" val="3927335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Collection</a:t>
            </a:r>
            <a:endParaRPr dirty="0"/>
          </a:p>
        </p:txBody>
      </p:sp>
      <p:sp>
        <p:nvSpPr>
          <p:cNvPr id="3" name="Content Placeholder 2"/>
          <p:cNvSpPr>
            <a:spLocks noGrp="1"/>
          </p:cNvSpPr>
          <p:nvPr>
            <p:ph idx="1"/>
          </p:nvPr>
        </p:nvSpPr>
        <p:spPr>
          <a:xfrm>
            <a:off x="114300" y="1299411"/>
            <a:ext cx="8815387" cy="5283951"/>
          </a:xfrm>
        </p:spPr>
        <p:txBody>
          <a:bodyPr>
            <a:normAutofit fontScale="92500" lnSpcReduction="20000"/>
          </a:bodyPr>
          <a:lstStyle/>
          <a:p>
            <a:r>
              <a:rPr lang="en-US" dirty="0"/>
              <a:t>Benefits</a:t>
            </a:r>
          </a:p>
          <a:p>
            <a:pPr lvl="1"/>
            <a:r>
              <a:rPr lang="en-US" dirty="0"/>
              <a:t>The collection field is encapsulated inside a class. When the getter is called, it returns a copy of the collection, which prevents accidental changing or overwriting of the collection elements without the knowledge of the class that contains the collection.</a:t>
            </a:r>
          </a:p>
          <a:p>
            <a:pPr lvl="1"/>
            <a:r>
              <a:rPr lang="en-US" dirty="0"/>
              <a:t>If collection elements are contained inside a primitive type, such as an array, you create more convenient methods for working with the collection.</a:t>
            </a:r>
          </a:p>
          <a:p>
            <a:pPr lvl="1"/>
            <a:r>
              <a:rPr lang="en-US" dirty="0"/>
              <a:t>If collection elements are contained inside a non-primitive container (standard collection class), by encapsulating the collection you can restrict access to unwanted standard methods of the collection (such as by restricting addition of new elements).</a:t>
            </a:r>
            <a:endParaRPr dirty="0"/>
          </a:p>
        </p:txBody>
      </p:sp>
    </p:spTree>
    <p:extLst>
      <p:ext uri="{BB962C8B-B14F-4D97-AF65-F5344CB8AC3E}">
        <p14:creationId xmlns:p14="http://schemas.microsoft.com/office/powerpoint/2010/main" val="37971448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Collection</a:t>
            </a:r>
            <a:endParaRPr dirty="0"/>
          </a:p>
        </p:txBody>
      </p:sp>
      <p:sp>
        <p:nvSpPr>
          <p:cNvPr id="3" name="Content Placeholder 2"/>
          <p:cNvSpPr>
            <a:spLocks noGrp="1"/>
          </p:cNvSpPr>
          <p:nvPr>
            <p:ph idx="1"/>
          </p:nvPr>
        </p:nvSpPr>
        <p:spPr>
          <a:xfrm>
            <a:off x="301752" y="1417638"/>
            <a:ext cx="8385048" cy="5440362"/>
          </a:xfrm>
        </p:spPr>
        <p:txBody>
          <a:bodyPr>
            <a:normAutofit fontScale="70000" lnSpcReduction="20000"/>
          </a:bodyPr>
          <a:lstStyle/>
          <a:p>
            <a:r>
              <a:rPr lang="en-US" dirty="0"/>
              <a:t>How to Refactor?</a:t>
            </a:r>
          </a:p>
          <a:p>
            <a:pPr marL="971550" lvl="1" indent="-514350">
              <a:buFont typeface="+mj-lt"/>
              <a:buAutoNum type="arabicPeriod"/>
            </a:pPr>
            <a:r>
              <a:rPr lang="en-US" dirty="0"/>
              <a:t>Create methods for adding and deleting collection elements. They must accept collection elements in their parameters.</a:t>
            </a:r>
          </a:p>
          <a:p>
            <a:pPr marL="971550" lvl="1" indent="-514350">
              <a:buFont typeface="+mj-lt"/>
              <a:buAutoNum type="arabicPeriod"/>
            </a:pPr>
            <a:r>
              <a:rPr lang="en-US" dirty="0"/>
              <a:t>Assign an empty collection to the field as the initial value if this isn’t done in the class constructor.</a:t>
            </a:r>
          </a:p>
          <a:p>
            <a:pPr marL="971550" lvl="1" indent="-514350">
              <a:buFont typeface="+mj-lt"/>
              <a:buAutoNum type="arabicPeriod"/>
            </a:pPr>
            <a:r>
              <a:rPr lang="en-US" dirty="0"/>
              <a:t>Find the calls of the collection field setter. Change the setter so that it uses operations for adding and deleting elements or make these operations call client code.</a:t>
            </a:r>
          </a:p>
          <a:p>
            <a:pPr marL="457200" lvl="1" indent="0">
              <a:buNone/>
            </a:pPr>
            <a:endParaRPr lang="en-US" dirty="0"/>
          </a:p>
          <a:p>
            <a:pPr marL="971550" lvl="1" indent="0">
              <a:buNone/>
            </a:pPr>
            <a:r>
              <a:rPr lang="en-US" dirty="0"/>
              <a:t>Note that setters can be used only to replace all collection elements with other ones. Therefore, it may be advisable to change the setter name (</a:t>
            </a:r>
            <a:r>
              <a:rPr lang="en-US" b="1" dirty="0"/>
              <a:t>Rename Method</a:t>
            </a:r>
            <a:r>
              <a:rPr lang="en-US" dirty="0"/>
              <a:t>) to replace.</a:t>
            </a:r>
          </a:p>
          <a:p>
            <a:pPr marL="971550" lvl="1" indent="-514350">
              <a:buFont typeface="+mj-lt"/>
              <a:buAutoNum type="arabicPeriod" startAt="4"/>
            </a:pPr>
            <a:r>
              <a:rPr lang="en-US" dirty="0"/>
              <a:t>Find all calls of the collection getter after which the collection is changed. Change the code so that it uses your new methods for adding and deleting elements from the collection.</a:t>
            </a:r>
          </a:p>
          <a:p>
            <a:pPr marL="971550" lvl="1" indent="-514350">
              <a:buFont typeface="+mj-lt"/>
              <a:buAutoNum type="arabicPeriod" startAt="4"/>
            </a:pPr>
            <a:r>
              <a:rPr lang="en-US" dirty="0"/>
              <a:t>Change the getter so that it returns a read-only representation of the collection.</a:t>
            </a:r>
          </a:p>
          <a:p>
            <a:pPr marL="971550" lvl="1" indent="-514350">
              <a:buFont typeface="+mj-lt"/>
              <a:buAutoNum type="arabicPeriod" startAt="4"/>
            </a:pPr>
            <a:r>
              <a:rPr lang="en-US" dirty="0"/>
              <a:t>Inspect the client code that uses the collection for code that would look better inside of the collection class itself.</a:t>
            </a:r>
          </a:p>
        </p:txBody>
      </p:sp>
    </p:spTree>
    <p:extLst>
      <p:ext uri="{BB962C8B-B14F-4D97-AF65-F5344CB8AC3E}">
        <p14:creationId xmlns:p14="http://schemas.microsoft.com/office/powerpoint/2010/main" val="40614571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Type Code with Class</a:t>
            </a:r>
            <a:endParaRPr dirty="0"/>
          </a:p>
        </p:txBody>
      </p:sp>
      <p:sp>
        <p:nvSpPr>
          <p:cNvPr id="3" name="Content Placeholder 2"/>
          <p:cNvSpPr>
            <a:spLocks noGrp="1"/>
          </p:cNvSpPr>
          <p:nvPr>
            <p:ph idx="1"/>
          </p:nvPr>
        </p:nvSpPr>
        <p:spPr>
          <a:xfrm>
            <a:off x="301752" y="2560638"/>
            <a:ext cx="8385048" cy="1511299"/>
          </a:xfrm>
        </p:spPr>
        <p:txBody>
          <a:bodyPr>
            <a:normAutofit fontScale="70000" lnSpcReduction="20000"/>
          </a:bodyPr>
          <a:lstStyle/>
          <a:p>
            <a:r>
              <a:rPr lang="en-US" b="1" dirty="0"/>
              <a:t>Problem: </a:t>
            </a:r>
            <a:r>
              <a:rPr lang="en-US" dirty="0"/>
              <a:t>A class has a field that contains type code. The values of this type aren’t used in operator conditions and don’t affect the behavior of the program.</a:t>
            </a:r>
          </a:p>
          <a:p>
            <a:r>
              <a:rPr lang="en-US" b="1" dirty="0"/>
              <a:t>Solution: </a:t>
            </a:r>
            <a:r>
              <a:rPr lang="en-US" dirty="0"/>
              <a:t>Create a new class and use its objects instead of the type code values.</a:t>
            </a:r>
            <a:endParaRPr dirty="0"/>
          </a:p>
        </p:txBody>
      </p:sp>
      <p:pic>
        <p:nvPicPr>
          <p:cNvPr id="5" name="Picture 4" descr="A white background with black text&#10;&#10;AI-generated content may be incorrect.">
            <a:extLst>
              <a:ext uri="{FF2B5EF4-FFF2-40B4-BE49-F238E27FC236}">
                <a16:creationId xmlns:a16="http://schemas.microsoft.com/office/drawing/2014/main" id="{81707A33-B078-9007-952B-F4F154BD2E32}"/>
              </a:ext>
            </a:extLst>
          </p:cNvPr>
          <p:cNvPicPr>
            <a:picLocks noChangeAspect="1"/>
          </p:cNvPicPr>
          <p:nvPr/>
        </p:nvPicPr>
        <p:blipFill>
          <a:blip r:embed="rId2"/>
          <a:stretch>
            <a:fillRect/>
          </a:stretch>
        </p:blipFill>
        <p:spPr>
          <a:xfrm>
            <a:off x="761636" y="1172752"/>
            <a:ext cx="7718349" cy="1387886"/>
          </a:xfrm>
          <a:prstGeom prst="rect">
            <a:avLst/>
          </a:prstGeom>
        </p:spPr>
      </p:pic>
      <p:pic>
        <p:nvPicPr>
          <p:cNvPr id="7" name="Picture 6" descr="A diagram of two people&#10;&#10;AI-generated content may be incorrect.">
            <a:extLst>
              <a:ext uri="{FF2B5EF4-FFF2-40B4-BE49-F238E27FC236}">
                <a16:creationId xmlns:a16="http://schemas.microsoft.com/office/drawing/2014/main" id="{ADA65532-9254-C2BD-3B35-E14F7EBCD9BB}"/>
              </a:ext>
            </a:extLst>
          </p:cNvPr>
          <p:cNvPicPr>
            <a:picLocks noChangeAspect="1"/>
          </p:cNvPicPr>
          <p:nvPr/>
        </p:nvPicPr>
        <p:blipFill>
          <a:blip r:embed="rId3"/>
          <a:stretch>
            <a:fillRect/>
          </a:stretch>
        </p:blipFill>
        <p:spPr>
          <a:xfrm>
            <a:off x="3000375" y="3778563"/>
            <a:ext cx="4253898" cy="3032033"/>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20405485" flipV="1">
            <a:off x="4784865" y="5429857"/>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52496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Type Code with Class</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Why Refactor?</a:t>
            </a:r>
          </a:p>
          <a:p>
            <a:pPr lvl="1"/>
            <a:r>
              <a:rPr lang="en-US" dirty="0"/>
              <a:t>One of the most common reasons for type code is working with databases, when a database has fields in which some complex concept is coded with a number or string.</a:t>
            </a:r>
          </a:p>
          <a:p>
            <a:pPr lvl="1"/>
            <a:r>
              <a:rPr lang="en-US" dirty="0"/>
              <a:t>For example, you have the class User with the field </a:t>
            </a:r>
            <a:r>
              <a:rPr lang="en-US" dirty="0" err="1"/>
              <a:t>user_role</a:t>
            </a:r>
            <a:r>
              <a:rPr lang="en-US" dirty="0"/>
              <a:t>, which contains information about the access privileges of each user, whether administrator, editor, or ordinary user. So, in this case, this information is coded in the field as A, E, and U respectively.</a:t>
            </a:r>
          </a:p>
          <a:p>
            <a:pPr lvl="1"/>
            <a:r>
              <a:rPr lang="en-US" dirty="0"/>
              <a:t>What are the shortcomings of this approach? The field setters often don’t check which value is sent, which can cause big problems when someone sends unintended or wrong values to these fields.</a:t>
            </a:r>
          </a:p>
          <a:p>
            <a:pPr lvl="1"/>
            <a:r>
              <a:rPr lang="en-US" dirty="0"/>
              <a:t>In addition, type verification is impossible for these fields. It’s possible to send any number or string to them, which won’t be type checked by your IDE and even allow your program to run (and crash later).</a:t>
            </a:r>
            <a:endParaRPr dirty="0"/>
          </a:p>
        </p:txBody>
      </p:sp>
    </p:spTree>
    <p:extLst>
      <p:ext uri="{BB962C8B-B14F-4D97-AF65-F5344CB8AC3E}">
        <p14:creationId xmlns:p14="http://schemas.microsoft.com/office/powerpoint/2010/main" val="31155561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Type Code with Class</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Benefits</a:t>
            </a:r>
          </a:p>
          <a:p>
            <a:pPr lvl="1"/>
            <a:r>
              <a:rPr lang="en-US" dirty="0"/>
              <a:t>We want to turn sets of primitive values—which is what coded types are—into full-fledged classes with all the benefits that object-oriented programming has to offer.</a:t>
            </a:r>
          </a:p>
          <a:p>
            <a:pPr lvl="1"/>
            <a:r>
              <a:rPr lang="en-US" dirty="0"/>
              <a:t>By replacing type code with classes, we allow type hinting for values passed to methods and fields at the level of the programming language.</a:t>
            </a:r>
          </a:p>
          <a:p>
            <a:pPr lvl="1"/>
            <a:r>
              <a:rPr lang="en-US" dirty="0"/>
              <a:t>For example, while the compiler previously didn’t see difference between your numeric constant and some arbitrary number when a value is passed to a method, now when data that doesn’t fit the indicated type class is passed, you’re warned of the error inside your IDE.</a:t>
            </a:r>
          </a:p>
          <a:p>
            <a:pPr lvl="1"/>
            <a:r>
              <a:rPr lang="en-US" dirty="0"/>
              <a:t>Thus, we make it possible to move code to the classes of the type. If you needed to perform complex manipulations with type values throughout the whole program, now this code can “live” inside one or multiple type classes.</a:t>
            </a:r>
            <a:endParaRPr dirty="0"/>
          </a:p>
        </p:txBody>
      </p:sp>
    </p:spTree>
    <p:extLst>
      <p:ext uri="{BB962C8B-B14F-4D97-AF65-F5344CB8AC3E}">
        <p14:creationId xmlns:p14="http://schemas.microsoft.com/office/powerpoint/2010/main" val="177090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Variable</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Drawbacks</a:t>
            </a:r>
          </a:p>
          <a:p>
            <a:pPr lvl="1"/>
            <a:r>
              <a:rPr lang="en-US" dirty="0"/>
              <a:t>More variables are present in your code. But this is counterbalanced by the ease of reading your code.</a:t>
            </a:r>
          </a:p>
          <a:p>
            <a:pPr lvl="1"/>
            <a:r>
              <a:rPr lang="en-US" dirty="0"/>
              <a:t>When refactoring conditional expressions, remember that the compiler will most likely optimize it to minimize the amount of calculations needed to establish the resulting value. Say you have a following expression if (a() || b()) .... The program won’t call the method b if the method a returns true because the resulting value will still be true, no matter what value returns b.</a:t>
            </a:r>
          </a:p>
          <a:p>
            <a:pPr marL="746125" lvl="1" indent="0">
              <a:buNone/>
            </a:pPr>
            <a:r>
              <a:rPr lang="en-US" dirty="0"/>
              <a:t>However, if you extract parts of this expression into variables, both methods will always be called, which might hurt performance of the program, especially if these methods do some heavyweight work.</a:t>
            </a:r>
          </a:p>
        </p:txBody>
      </p:sp>
    </p:spTree>
    <p:extLst>
      <p:ext uri="{BB962C8B-B14F-4D97-AF65-F5344CB8AC3E}">
        <p14:creationId xmlns:p14="http://schemas.microsoft.com/office/powerpoint/2010/main" val="7423019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Type Code with Class</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When Not to Use</a:t>
            </a:r>
          </a:p>
          <a:p>
            <a:pPr lvl="1"/>
            <a:r>
              <a:rPr lang="en-US" dirty="0"/>
              <a:t>If the values of a coded type are used inside control flow structures (if, switch, etc.) and control a class behavior, you should use one of the two refactoring techniques for type code:</a:t>
            </a:r>
          </a:p>
          <a:p>
            <a:pPr lvl="2"/>
            <a:r>
              <a:rPr lang="en-US" b="1" dirty="0"/>
              <a:t>Replace Type Code with Subclasses</a:t>
            </a:r>
          </a:p>
          <a:p>
            <a:pPr lvl="2"/>
            <a:r>
              <a:rPr lang="en-US" b="1" dirty="0"/>
              <a:t>Replace Type Code with State/Strategy</a:t>
            </a:r>
            <a:endParaRPr b="1" dirty="0"/>
          </a:p>
        </p:txBody>
      </p:sp>
    </p:spTree>
    <p:extLst>
      <p:ext uri="{BB962C8B-B14F-4D97-AF65-F5344CB8AC3E}">
        <p14:creationId xmlns:p14="http://schemas.microsoft.com/office/powerpoint/2010/main" val="9674377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Type Code with Class</a:t>
            </a:r>
            <a:endParaRPr dirty="0"/>
          </a:p>
        </p:txBody>
      </p:sp>
      <p:sp>
        <p:nvSpPr>
          <p:cNvPr id="3" name="Content Placeholder 2"/>
          <p:cNvSpPr>
            <a:spLocks noGrp="1"/>
          </p:cNvSpPr>
          <p:nvPr>
            <p:ph idx="1"/>
          </p:nvPr>
        </p:nvSpPr>
        <p:spPr>
          <a:xfrm>
            <a:off x="301752" y="1417638"/>
            <a:ext cx="8385048" cy="5440362"/>
          </a:xfrm>
        </p:spPr>
        <p:txBody>
          <a:bodyPr>
            <a:normAutofit fontScale="77500" lnSpcReduction="20000"/>
          </a:bodyPr>
          <a:lstStyle/>
          <a:p>
            <a:r>
              <a:rPr lang="en-US" dirty="0"/>
              <a:t>How to Refactor?</a:t>
            </a:r>
          </a:p>
          <a:p>
            <a:pPr marL="971550" lvl="1" indent="-514350">
              <a:buFont typeface="+mj-lt"/>
              <a:buAutoNum type="arabicPeriod"/>
            </a:pPr>
            <a:r>
              <a:rPr lang="en-US" dirty="0"/>
              <a:t>Create a new class and give it a new name that corresponds to the purpose of the coded type. Here we’ll call it type class.</a:t>
            </a:r>
          </a:p>
          <a:p>
            <a:pPr marL="971550" lvl="1" indent="-514350">
              <a:buFont typeface="+mj-lt"/>
              <a:buAutoNum type="arabicPeriod"/>
            </a:pPr>
            <a:r>
              <a:rPr lang="en-US" dirty="0"/>
              <a:t>Copy the field containing type code to the type class and make it private. Then create a getter for the field. A value will be set for this field only from the constructor.</a:t>
            </a:r>
          </a:p>
          <a:p>
            <a:pPr marL="971550" lvl="1" indent="-514350">
              <a:buFont typeface="+mj-lt"/>
              <a:buAutoNum type="arabicPeriod"/>
            </a:pPr>
            <a:r>
              <a:rPr lang="en-US" dirty="0"/>
              <a:t>For each value of the coded type, create a static method in type class. It’ll be creating a new type class object corresponding to this value of the coded type.</a:t>
            </a:r>
          </a:p>
          <a:p>
            <a:pPr marL="971550" lvl="1" indent="-514350">
              <a:buFont typeface="+mj-lt"/>
              <a:buAutoNum type="arabicPeriod"/>
            </a:pPr>
            <a:r>
              <a:rPr lang="en-US" dirty="0"/>
              <a:t>In the original class, replace the type of the coded field with type class. Create a new object of this type in the constructor as well as in the field setter. Change the field getter so that it calls the type class getter.</a:t>
            </a:r>
          </a:p>
          <a:p>
            <a:pPr marL="971550" lvl="1" indent="-514350">
              <a:buFont typeface="+mj-lt"/>
              <a:buAutoNum type="arabicPeriod"/>
            </a:pPr>
            <a:r>
              <a:rPr lang="en-US" dirty="0"/>
              <a:t>Replace any mentions of values of the coded type with calls of the relevant type class static methods.</a:t>
            </a:r>
          </a:p>
          <a:p>
            <a:pPr marL="971550" lvl="1" indent="-514350">
              <a:buFont typeface="+mj-lt"/>
              <a:buAutoNum type="arabicPeriod"/>
            </a:pPr>
            <a:r>
              <a:rPr lang="en-US" dirty="0"/>
              <a:t>Remove the coded type constants from the original class.</a:t>
            </a:r>
          </a:p>
        </p:txBody>
      </p:sp>
    </p:spTree>
    <p:extLst>
      <p:ext uri="{BB962C8B-B14F-4D97-AF65-F5344CB8AC3E}">
        <p14:creationId xmlns:p14="http://schemas.microsoft.com/office/powerpoint/2010/main" val="1921932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Subclasses</a:t>
            </a:r>
            <a:endParaRPr dirty="0"/>
          </a:p>
        </p:txBody>
      </p:sp>
      <p:sp>
        <p:nvSpPr>
          <p:cNvPr id="3" name="Content Placeholder 2"/>
          <p:cNvSpPr>
            <a:spLocks noGrp="1"/>
          </p:cNvSpPr>
          <p:nvPr>
            <p:ph idx="1"/>
          </p:nvPr>
        </p:nvSpPr>
        <p:spPr>
          <a:xfrm>
            <a:off x="379476" y="2654592"/>
            <a:ext cx="8650224" cy="1662231"/>
          </a:xfrm>
        </p:spPr>
        <p:txBody>
          <a:bodyPr>
            <a:normAutofit lnSpcReduction="10000"/>
          </a:bodyPr>
          <a:lstStyle/>
          <a:p>
            <a:r>
              <a:rPr lang="en-US" sz="2000" b="1" dirty="0"/>
              <a:t>Problem: </a:t>
            </a:r>
            <a:r>
              <a:rPr lang="en-US" sz="2000" dirty="0"/>
              <a:t>You have a coded type that directly affects program behavior (values of this field trigger various code in conditionals).</a:t>
            </a:r>
          </a:p>
          <a:p>
            <a:r>
              <a:rPr lang="en-US" sz="2000" b="1" dirty="0"/>
              <a:t>Solution: </a:t>
            </a:r>
            <a:r>
              <a:rPr lang="en-US" sz="2000" dirty="0"/>
              <a:t>Create subclasses for each value of the coded type. Then extract the relevant behaviors from the original class to these subclasses. Replace the control flow code with polymorphism.</a:t>
            </a:r>
            <a:endParaRPr sz="2000" dirty="0"/>
          </a:p>
        </p:txBody>
      </p:sp>
      <p:pic>
        <p:nvPicPr>
          <p:cNvPr id="5" name="Picture 4" descr="A white background with black text&#10;&#10;AI-generated content may be incorrect.">
            <a:extLst>
              <a:ext uri="{FF2B5EF4-FFF2-40B4-BE49-F238E27FC236}">
                <a16:creationId xmlns:a16="http://schemas.microsoft.com/office/drawing/2014/main" id="{B4BF9F8A-D926-0FD9-EB8A-A641D8AFC6DC}"/>
              </a:ext>
            </a:extLst>
          </p:cNvPr>
          <p:cNvPicPr>
            <a:picLocks noChangeAspect="1"/>
          </p:cNvPicPr>
          <p:nvPr/>
        </p:nvPicPr>
        <p:blipFill>
          <a:blip r:embed="rId2"/>
          <a:stretch>
            <a:fillRect/>
          </a:stretch>
        </p:blipFill>
        <p:spPr>
          <a:xfrm>
            <a:off x="661630" y="1200937"/>
            <a:ext cx="7791591" cy="1453655"/>
          </a:xfrm>
          <a:prstGeom prst="rect">
            <a:avLst/>
          </a:prstGeom>
        </p:spPr>
      </p:pic>
      <p:pic>
        <p:nvPicPr>
          <p:cNvPr id="7" name="Picture 6" descr="A diagram of an engineer&#10;&#10;AI-generated content may be incorrect.">
            <a:extLst>
              <a:ext uri="{FF2B5EF4-FFF2-40B4-BE49-F238E27FC236}">
                <a16:creationId xmlns:a16="http://schemas.microsoft.com/office/drawing/2014/main" id="{7A9596C8-CB85-D577-DA48-D2A959CE8DBB}"/>
              </a:ext>
            </a:extLst>
          </p:cNvPr>
          <p:cNvPicPr>
            <a:picLocks noChangeAspect="1"/>
          </p:cNvPicPr>
          <p:nvPr/>
        </p:nvPicPr>
        <p:blipFill>
          <a:blip r:embed="rId3"/>
          <a:stretch>
            <a:fillRect/>
          </a:stretch>
        </p:blipFill>
        <p:spPr>
          <a:xfrm>
            <a:off x="980715" y="4386395"/>
            <a:ext cx="6320197" cy="2348169"/>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4240323">
            <a:off x="3480307" y="4640945"/>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73266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Subclasses</a:t>
            </a:r>
            <a:endParaRPr dirty="0"/>
          </a:p>
        </p:txBody>
      </p:sp>
      <p:sp>
        <p:nvSpPr>
          <p:cNvPr id="3" name="Content Placeholder 2"/>
          <p:cNvSpPr>
            <a:spLocks noGrp="1"/>
          </p:cNvSpPr>
          <p:nvPr>
            <p:ph idx="1"/>
          </p:nvPr>
        </p:nvSpPr>
        <p:spPr>
          <a:xfrm>
            <a:off x="301751" y="1299412"/>
            <a:ext cx="8709901" cy="5402178"/>
          </a:xfrm>
        </p:spPr>
        <p:txBody>
          <a:bodyPr>
            <a:normAutofit fontScale="70000" lnSpcReduction="20000"/>
          </a:bodyPr>
          <a:lstStyle/>
          <a:p>
            <a:r>
              <a:rPr lang="en-US" dirty="0"/>
              <a:t>Why Refactor?</a:t>
            </a:r>
          </a:p>
          <a:p>
            <a:pPr lvl="1"/>
            <a:r>
              <a:rPr lang="en-US" dirty="0"/>
              <a:t>This refactoring technique is a more complicated twist on </a:t>
            </a:r>
            <a:r>
              <a:rPr lang="en-US" b="1" dirty="0"/>
              <a:t>Replace Type Code with Class</a:t>
            </a:r>
            <a:r>
              <a:rPr lang="en-US" dirty="0"/>
              <a:t>.</a:t>
            </a:r>
          </a:p>
          <a:p>
            <a:pPr lvl="1"/>
            <a:r>
              <a:rPr lang="en-US" dirty="0"/>
              <a:t>As in the first refactoring method, you have a set of simple values that constitute all the allowed values for a field. Although these values are often specified as constants and have understandable names, their use makes your code very error-prone since they’re still primitives in effect. For example, you have a method that accepts one of these values in the parameters. At a certain moment, instead of the constant USER_TYPE_ADMIN with the value "ADMIN", the method receives the same string in lower case ("admin"), which will cause execution of something else that the author (you) didn’t intend.</a:t>
            </a:r>
          </a:p>
          <a:p>
            <a:pPr lvl="1"/>
            <a:r>
              <a:rPr lang="en-US" dirty="0"/>
              <a:t>Here we’re dealing with control flow code such as the conditionals if, switch and ?:. In other words, fields with coded values (such as $user-&gt;type === self::USER_TYPE_ADMIN) are used inside the conditions of these operators. If we were to use </a:t>
            </a:r>
            <a:r>
              <a:rPr lang="en-US" b="1" dirty="0"/>
              <a:t>Replace Type Code with Class </a:t>
            </a:r>
            <a:r>
              <a:rPr lang="en-US" dirty="0"/>
              <a:t>here, all these control flow constructions would be best moved to a class responsible for the data type. Ultimately, this would of course create a type class very similar to the original one, with the same problems as well.</a:t>
            </a:r>
            <a:endParaRPr dirty="0"/>
          </a:p>
        </p:txBody>
      </p:sp>
    </p:spTree>
    <p:extLst>
      <p:ext uri="{BB962C8B-B14F-4D97-AF65-F5344CB8AC3E}">
        <p14:creationId xmlns:p14="http://schemas.microsoft.com/office/powerpoint/2010/main" val="29655765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Subclasses</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Benefits</a:t>
            </a:r>
          </a:p>
          <a:p>
            <a:pPr lvl="1"/>
            <a:r>
              <a:rPr lang="en-US" dirty="0"/>
              <a:t>Delete the control flow code. Instead of a bulky switch in the original class, move the code to appropriate subclasses. This improves adherence to the Single Responsibility Principle and makes the program more readable in general.</a:t>
            </a:r>
          </a:p>
          <a:p>
            <a:pPr lvl="1"/>
            <a:r>
              <a:rPr lang="en-US" dirty="0"/>
              <a:t>If you need to add a new value for a coded type, all you need to do is add a new subclass without touching the existing code (cf. the </a:t>
            </a:r>
            <a:r>
              <a:rPr lang="en-US" b="1" dirty="0"/>
              <a:t>Open/Closed Principle</a:t>
            </a:r>
            <a:r>
              <a:rPr lang="en-US" dirty="0"/>
              <a:t>).</a:t>
            </a:r>
          </a:p>
          <a:p>
            <a:pPr lvl="1"/>
            <a:r>
              <a:rPr lang="en-US" dirty="0"/>
              <a:t>By replacing type code with classes, we pave the way for type hinting for methods and fields at the level of the programming language. This wouldn’t be possible using simple numeric or string values contained in a coded type.</a:t>
            </a:r>
            <a:endParaRPr dirty="0"/>
          </a:p>
        </p:txBody>
      </p:sp>
    </p:spTree>
    <p:extLst>
      <p:ext uri="{BB962C8B-B14F-4D97-AF65-F5344CB8AC3E}">
        <p14:creationId xmlns:p14="http://schemas.microsoft.com/office/powerpoint/2010/main" val="39708248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Subclasses</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When Not to Use</a:t>
            </a:r>
          </a:p>
          <a:p>
            <a:pPr lvl="1"/>
            <a:r>
              <a:rPr lang="en-US" dirty="0"/>
              <a:t>This technique isn’t applicable if you already have a class hierarchy. You can’t create a dual hierarchy via inheritance in object-oriented programming. Still, you can replace type code via composition instead of inheritance. To do so, use </a:t>
            </a:r>
            <a:r>
              <a:rPr lang="en-US" b="1" dirty="0"/>
              <a:t>Replace Type Code with State/Strategy</a:t>
            </a:r>
            <a:r>
              <a:rPr lang="en-US" dirty="0"/>
              <a:t>.</a:t>
            </a:r>
          </a:p>
          <a:p>
            <a:pPr lvl="1"/>
            <a:r>
              <a:rPr lang="en-US" dirty="0"/>
              <a:t>If the values of type code can change after an object is created, avoid this technique. We would have to somehow replace the class of the object itself on the fly, which isn’t possible. Still, an alternative in this case too would be </a:t>
            </a:r>
            <a:r>
              <a:rPr lang="en-US" b="1" dirty="0"/>
              <a:t>Replace Type Code with State/Strategy</a:t>
            </a:r>
            <a:r>
              <a:rPr lang="en-US" dirty="0"/>
              <a:t>.</a:t>
            </a:r>
            <a:endParaRPr dirty="0"/>
          </a:p>
        </p:txBody>
      </p:sp>
    </p:spTree>
    <p:extLst>
      <p:ext uri="{BB962C8B-B14F-4D97-AF65-F5344CB8AC3E}">
        <p14:creationId xmlns:p14="http://schemas.microsoft.com/office/powerpoint/2010/main" val="40577500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Subclasses</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20000"/>
          </a:bodyPr>
          <a:lstStyle/>
          <a:p>
            <a:r>
              <a:rPr lang="en-US" sz="2400" dirty="0"/>
              <a:t>How to Refactor?</a:t>
            </a:r>
          </a:p>
          <a:p>
            <a:pPr marL="971550" lvl="1" indent="-514350">
              <a:buFont typeface="+mj-lt"/>
              <a:buAutoNum type="arabicPeriod"/>
            </a:pPr>
            <a:r>
              <a:rPr lang="en-US" sz="2000" dirty="0"/>
              <a:t>Use </a:t>
            </a:r>
            <a:r>
              <a:rPr lang="en-US" sz="2000" b="1" dirty="0"/>
              <a:t>Self Encapsulate Field </a:t>
            </a:r>
            <a:r>
              <a:rPr lang="en-US" sz="2000" dirty="0"/>
              <a:t>to create a getter for the field that contains type code.</a:t>
            </a:r>
          </a:p>
          <a:p>
            <a:pPr marL="971550" lvl="1" indent="-514350">
              <a:buFont typeface="+mj-lt"/>
              <a:buAutoNum type="arabicPeriod"/>
            </a:pPr>
            <a:r>
              <a:rPr lang="en-US" sz="2000" dirty="0"/>
              <a:t>Make the superclass constructor private. Create a static factory method with the same parameters as the superclass constructor. It must contain the parameter that will take the starting values of the coded type. Depending on this parameter, the factory method will create objects of various subclasses. To do so, in its code you must create a large conditional but, at least, it’ll be the only one when it’s truly necessary; otherwise, subclasses and polymorphism will do.</a:t>
            </a:r>
          </a:p>
          <a:p>
            <a:pPr marL="971550" lvl="1" indent="-514350">
              <a:buFont typeface="+mj-lt"/>
              <a:buAutoNum type="arabicPeriod"/>
            </a:pPr>
            <a:r>
              <a:rPr lang="en-US" sz="2000" dirty="0"/>
              <a:t>Create a unique subclass for each value of the coded type. In it, redefine the getter of the coded type so that it returns the corresponding value of the coded type.</a:t>
            </a:r>
          </a:p>
          <a:p>
            <a:pPr marL="971550" lvl="1" indent="-514350">
              <a:buFont typeface="+mj-lt"/>
              <a:buAutoNum type="arabicPeriod"/>
            </a:pPr>
            <a:r>
              <a:rPr lang="en-US" sz="2000" dirty="0"/>
              <a:t>Delete the field with type code from the superclass. Make its getter abstract.</a:t>
            </a:r>
          </a:p>
          <a:p>
            <a:pPr marL="971550" lvl="1" indent="-514350">
              <a:buFont typeface="+mj-lt"/>
              <a:buAutoNum type="arabicPeriod"/>
            </a:pPr>
            <a:r>
              <a:rPr lang="en-US" sz="2000" dirty="0"/>
              <a:t>Now that you have subclasses, you can start to move the fields and methods from the superclass to corresponding subclasses (with the help of </a:t>
            </a:r>
            <a:r>
              <a:rPr lang="en-US" sz="2000" b="1" dirty="0"/>
              <a:t>Push Down Field </a:t>
            </a:r>
            <a:r>
              <a:rPr lang="en-US" sz="2000" dirty="0"/>
              <a:t>and </a:t>
            </a:r>
            <a:r>
              <a:rPr lang="en-US" sz="2000" b="1" dirty="0"/>
              <a:t>Push Down Method</a:t>
            </a:r>
            <a:r>
              <a:rPr lang="en-US" sz="2000" dirty="0"/>
              <a:t>).</a:t>
            </a:r>
          </a:p>
          <a:p>
            <a:pPr marL="971550" lvl="1" indent="-514350">
              <a:buFont typeface="+mj-lt"/>
              <a:buAutoNum type="arabicPeriod"/>
            </a:pPr>
            <a:r>
              <a:rPr lang="en-US" sz="2000" dirty="0"/>
              <a:t>When everything possible has been moved, use </a:t>
            </a:r>
            <a:r>
              <a:rPr lang="en-US" sz="2000" b="1" dirty="0"/>
              <a:t>Replace Conditional with Polymorphism </a:t>
            </a:r>
            <a:r>
              <a:rPr lang="en-US" sz="2000" dirty="0"/>
              <a:t>in order to get rid of conditions that use the type code once and for all.</a:t>
            </a:r>
          </a:p>
        </p:txBody>
      </p:sp>
    </p:spTree>
    <p:extLst>
      <p:ext uri="{BB962C8B-B14F-4D97-AF65-F5344CB8AC3E}">
        <p14:creationId xmlns:p14="http://schemas.microsoft.com/office/powerpoint/2010/main" val="9656783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State/Strategy</a:t>
            </a:r>
            <a:endParaRPr dirty="0"/>
          </a:p>
        </p:txBody>
      </p:sp>
      <p:sp>
        <p:nvSpPr>
          <p:cNvPr id="3" name="Content Placeholder 2"/>
          <p:cNvSpPr>
            <a:spLocks noGrp="1"/>
          </p:cNvSpPr>
          <p:nvPr>
            <p:ph idx="1"/>
          </p:nvPr>
        </p:nvSpPr>
        <p:spPr>
          <a:xfrm>
            <a:off x="146304" y="2825415"/>
            <a:ext cx="8385048" cy="1491408"/>
          </a:xfrm>
        </p:spPr>
        <p:txBody>
          <a:bodyPr>
            <a:normAutofit fontScale="85000" lnSpcReduction="10000"/>
          </a:bodyPr>
          <a:lstStyle/>
          <a:p>
            <a:r>
              <a:rPr lang="en-US" sz="2400" b="1" dirty="0"/>
              <a:t>Problem: </a:t>
            </a:r>
            <a:r>
              <a:rPr lang="en-US" sz="2400" dirty="0"/>
              <a:t>You have a coded type that affects behavior, but you can’t use subclasses to get rid of it.</a:t>
            </a:r>
          </a:p>
          <a:p>
            <a:r>
              <a:rPr lang="en-US" sz="2400" b="1" dirty="0"/>
              <a:t>Solution: </a:t>
            </a:r>
            <a:r>
              <a:rPr lang="en-US" sz="2400" dirty="0"/>
              <a:t>Replace type code with a state object. If it’s necessary to replace a field value with type code, another state object is “plugged in”.</a:t>
            </a:r>
            <a:endParaRPr sz="2400" dirty="0"/>
          </a:p>
        </p:txBody>
      </p:sp>
      <p:pic>
        <p:nvPicPr>
          <p:cNvPr id="5" name="Picture 4" descr="A white background with black text&#10;&#10;AI-generated content may be incorrect.">
            <a:extLst>
              <a:ext uri="{FF2B5EF4-FFF2-40B4-BE49-F238E27FC236}">
                <a16:creationId xmlns:a16="http://schemas.microsoft.com/office/drawing/2014/main" id="{1DC9B10B-12E4-DBBD-B8D9-727543BE74A6}"/>
              </a:ext>
            </a:extLst>
          </p:cNvPr>
          <p:cNvPicPr>
            <a:picLocks noChangeAspect="1"/>
          </p:cNvPicPr>
          <p:nvPr/>
        </p:nvPicPr>
        <p:blipFill>
          <a:blip r:embed="rId2"/>
          <a:stretch>
            <a:fillRect/>
          </a:stretch>
        </p:blipFill>
        <p:spPr>
          <a:xfrm>
            <a:off x="457200" y="1417638"/>
            <a:ext cx="7957948" cy="1382712"/>
          </a:xfrm>
          <a:prstGeom prst="rect">
            <a:avLst/>
          </a:prstGeom>
        </p:spPr>
      </p:pic>
      <p:pic>
        <p:nvPicPr>
          <p:cNvPr id="7" name="Picture 6" descr="A diagram of a person's work flow&#10;&#10;AI-generated content may be incorrect.">
            <a:extLst>
              <a:ext uri="{FF2B5EF4-FFF2-40B4-BE49-F238E27FC236}">
                <a16:creationId xmlns:a16="http://schemas.microsoft.com/office/drawing/2014/main" id="{98567E14-4346-4C1D-2D62-895F1679BAD6}"/>
              </a:ext>
            </a:extLst>
          </p:cNvPr>
          <p:cNvPicPr>
            <a:picLocks noChangeAspect="1"/>
          </p:cNvPicPr>
          <p:nvPr/>
        </p:nvPicPr>
        <p:blipFill>
          <a:blip r:embed="rId3"/>
          <a:stretch>
            <a:fillRect/>
          </a:stretch>
        </p:blipFill>
        <p:spPr>
          <a:xfrm>
            <a:off x="925721" y="4687626"/>
            <a:ext cx="7020905" cy="1867161"/>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2901446">
            <a:off x="3037393" y="4315399"/>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0837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State/Strategy</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sz="2800" dirty="0"/>
              <a:t>Why Refactor?</a:t>
            </a:r>
          </a:p>
          <a:p>
            <a:pPr lvl="1"/>
            <a:r>
              <a:rPr lang="en-US" sz="2400" dirty="0"/>
              <a:t>You have type code and it affects the behavior of a class, therefore we can’t use </a:t>
            </a:r>
            <a:r>
              <a:rPr lang="en-US" sz="2400" b="1" dirty="0"/>
              <a:t>Replace Type Code with Class</a:t>
            </a:r>
            <a:r>
              <a:rPr lang="en-US" sz="2400" dirty="0"/>
              <a:t>.</a:t>
            </a:r>
          </a:p>
          <a:p>
            <a:pPr lvl="1"/>
            <a:r>
              <a:rPr lang="en-US" sz="2400" dirty="0"/>
              <a:t>Type code affects the behavior of a class but we can’t create subclasses for the coded type due to the existing class hierarchy or other reasons. Thus. means that we can’t apply </a:t>
            </a:r>
            <a:r>
              <a:rPr lang="en-US" sz="2400" b="1" dirty="0"/>
              <a:t>Replace Type Code with Subclasses</a:t>
            </a:r>
            <a:r>
              <a:rPr lang="en-US" sz="2400" dirty="0"/>
              <a:t>.</a:t>
            </a:r>
          </a:p>
          <a:p>
            <a:pPr lvl="1"/>
            <a:endParaRPr lang="en-US" sz="2400" dirty="0"/>
          </a:p>
          <a:p>
            <a:r>
              <a:rPr lang="en-US" sz="2800" dirty="0"/>
              <a:t>Benefits</a:t>
            </a:r>
          </a:p>
          <a:p>
            <a:pPr lvl="1"/>
            <a:r>
              <a:rPr lang="en-US" sz="2400" dirty="0"/>
              <a:t>This refactoring technique is a way out of situations when a field with a coded type changes its value during the object’s lifetime. In this case, replacement of the value is made via replacement of the state object to which the original class refers.</a:t>
            </a:r>
          </a:p>
          <a:p>
            <a:pPr lvl="1"/>
            <a:r>
              <a:rPr lang="en-US" sz="2400" dirty="0"/>
              <a:t>If you need to add a new value of a coded type, all you need to do is to add a new state subclass without altering the existing code (cf. the Open/Closed Principle).</a:t>
            </a:r>
            <a:endParaRPr sz="2400" dirty="0"/>
          </a:p>
        </p:txBody>
      </p:sp>
    </p:spTree>
    <p:extLst>
      <p:ext uri="{BB962C8B-B14F-4D97-AF65-F5344CB8AC3E}">
        <p14:creationId xmlns:p14="http://schemas.microsoft.com/office/powerpoint/2010/main" val="20064979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State/Strategy</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sz="2800" dirty="0"/>
              <a:t>Drawbacks</a:t>
            </a:r>
          </a:p>
          <a:p>
            <a:pPr lvl="1"/>
            <a:r>
              <a:rPr lang="en-US" sz="2400" dirty="0"/>
              <a:t>If you have a simple case of type code but you use this refactoring technique anyway, you will have many extra (and unneeded) classes.</a:t>
            </a:r>
          </a:p>
          <a:p>
            <a:endParaRPr lang="en-US" sz="2800" dirty="0"/>
          </a:p>
          <a:p>
            <a:r>
              <a:rPr lang="en-US" sz="2800" dirty="0"/>
              <a:t>Good to Know</a:t>
            </a:r>
          </a:p>
          <a:p>
            <a:pPr lvl="1"/>
            <a:r>
              <a:rPr lang="en-US" sz="2400" dirty="0"/>
              <a:t>Implementation of this refactoring technique can make use of one of two design patterns: State or Strategy. Implementation is the same no matter which pattern you choose. So which pattern should you pick in a particular situation?</a:t>
            </a:r>
          </a:p>
          <a:p>
            <a:pPr lvl="1"/>
            <a:r>
              <a:rPr lang="en-US" sz="2400" dirty="0"/>
              <a:t>If you’re trying to split a conditional that controls the selection of algorithms, use Strategy.</a:t>
            </a:r>
          </a:p>
          <a:p>
            <a:pPr lvl="1"/>
            <a:r>
              <a:rPr lang="en-US" sz="2400" dirty="0"/>
              <a:t>But if each value of the coded type is responsible not only for selecting an algorithm but for the whole condition of the class, class state, field values, and many other actions, State is better for the job.</a:t>
            </a:r>
            <a:endParaRPr sz="2000" dirty="0"/>
          </a:p>
        </p:txBody>
      </p:sp>
    </p:spTree>
    <p:extLst>
      <p:ext uri="{BB962C8B-B14F-4D97-AF65-F5344CB8AC3E}">
        <p14:creationId xmlns:p14="http://schemas.microsoft.com/office/powerpoint/2010/main" val="81030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Variable</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How to Refactor?</a:t>
            </a:r>
          </a:p>
          <a:p>
            <a:pPr marL="971550" lvl="1" indent="-514350">
              <a:buFont typeface="+mj-lt"/>
              <a:buAutoNum type="arabicPeriod"/>
            </a:pPr>
            <a:r>
              <a:rPr lang="en-US" dirty="0"/>
              <a:t>Insert a new line before the relevant expression and declare a new variable there. Assign part of the complex expression to this variable.</a:t>
            </a:r>
          </a:p>
          <a:p>
            <a:pPr marL="971550" lvl="1" indent="-514350">
              <a:buFont typeface="+mj-lt"/>
              <a:buAutoNum type="arabicPeriod"/>
            </a:pPr>
            <a:r>
              <a:rPr lang="en-US" dirty="0"/>
              <a:t>Replace that part of the expression with the new variable.</a:t>
            </a:r>
          </a:p>
          <a:p>
            <a:pPr marL="971550" lvl="1" indent="-514350">
              <a:buFont typeface="+mj-lt"/>
              <a:buAutoNum type="arabicPeriod" startAt="3"/>
            </a:pPr>
            <a:r>
              <a:rPr lang="en-US" dirty="0"/>
              <a:t>Repeat the process for all complex parts of the expression.</a:t>
            </a:r>
          </a:p>
        </p:txBody>
      </p:sp>
    </p:spTree>
    <p:extLst>
      <p:ext uri="{BB962C8B-B14F-4D97-AF65-F5344CB8AC3E}">
        <p14:creationId xmlns:p14="http://schemas.microsoft.com/office/powerpoint/2010/main" val="354462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Type Code with State/Strategy</a:t>
            </a:r>
            <a:endParaRPr dirty="0"/>
          </a:p>
        </p:txBody>
      </p:sp>
      <p:sp>
        <p:nvSpPr>
          <p:cNvPr id="3" name="Content Placeholder 2"/>
          <p:cNvSpPr>
            <a:spLocks noGrp="1"/>
          </p:cNvSpPr>
          <p:nvPr>
            <p:ph idx="1"/>
          </p:nvPr>
        </p:nvSpPr>
        <p:spPr>
          <a:xfrm>
            <a:off x="301752" y="1417638"/>
            <a:ext cx="8385048" cy="5440362"/>
          </a:xfrm>
        </p:spPr>
        <p:txBody>
          <a:bodyPr>
            <a:normAutofit fontScale="92500"/>
          </a:bodyPr>
          <a:lstStyle/>
          <a:p>
            <a:r>
              <a:rPr lang="en-US" sz="2400" dirty="0"/>
              <a:t>How to Refactor?</a:t>
            </a:r>
          </a:p>
          <a:p>
            <a:pPr marL="971550" lvl="1" indent="-514350">
              <a:buFont typeface="+mj-lt"/>
              <a:buAutoNum type="arabicPeriod"/>
            </a:pPr>
            <a:r>
              <a:rPr lang="en-US" sz="1800" dirty="0"/>
              <a:t>Use Self Encapsulate Field to create a getter for the field that contains type code.</a:t>
            </a:r>
          </a:p>
          <a:p>
            <a:pPr marL="971550" lvl="1" indent="-514350">
              <a:buFont typeface="+mj-lt"/>
              <a:buAutoNum type="arabicPeriod"/>
            </a:pPr>
            <a:r>
              <a:rPr lang="en-US" sz="1800" dirty="0"/>
              <a:t>Create a new class and give it an understandable name that fits the purpose of the type code. This class will be playing the role of state (or strategy). In it, create an abstract coded field getter.</a:t>
            </a:r>
          </a:p>
          <a:p>
            <a:pPr marL="971550" lvl="1" indent="-514350">
              <a:buFont typeface="+mj-lt"/>
              <a:buAutoNum type="arabicPeriod"/>
            </a:pPr>
            <a:r>
              <a:rPr lang="en-US" sz="1800" dirty="0"/>
              <a:t>Create subclasses of the state class for each value of the coded type. In each subclass, redefine the getter of the coded field so that it returns the corresponding value of the coded type.</a:t>
            </a:r>
          </a:p>
          <a:p>
            <a:pPr marL="971550" lvl="1" indent="-514350">
              <a:buFont typeface="+mj-lt"/>
              <a:buAutoNum type="arabicPeriod"/>
            </a:pPr>
            <a:r>
              <a:rPr lang="en-US" sz="1800" dirty="0"/>
              <a:t>In the abstract state class, create a static factory method that accepts the value of the coded type as a parameter. Depending on this parameter, the factory method will create objects of various states. For this, in its code create a large conditional; it’ll be the only one when refactoring is complete.</a:t>
            </a:r>
          </a:p>
          <a:p>
            <a:pPr marL="971550" lvl="1" indent="-514350">
              <a:buFont typeface="+mj-lt"/>
              <a:buAutoNum type="arabicPeriod"/>
            </a:pPr>
            <a:r>
              <a:rPr lang="en-US" sz="1800" dirty="0"/>
              <a:t>In the original class, change the type of the coded field to the state class. In the field’s setter, call the factory state method for getting new state objects.</a:t>
            </a:r>
          </a:p>
          <a:p>
            <a:pPr marL="971550" lvl="1" indent="-514350">
              <a:buFont typeface="+mj-lt"/>
              <a:buAutoNum type="arabicPeriod"/>
            </a:pPr>
            <a:r>
              <a:rPr lang="en-US" sz="1800" dirty="0"/>
              <a:t>Now you can start to move the fields and methods from the superclass to the corresponding state subclasses (using </a:t>
            </a:r>
            <a:r>
              <a:rPr lang="en-US" sz="1800" b="1" dirty="0"/>
              <a:t>Push Down Field </a:t>
            </a:r>
            <a:r>
              <a:rPr lang="en-US" sz="1800" dirty="0"/>
              <a:t>and </a:t>
            </a:r>
            <a:r>
              <a:rPr lang="en-US" sz="1800" b="1" dirty="0"/>
              <a:t>Push Down Method</a:t>
            </a:r>
            <a:r>
              <a:rPr lang="en-US" sz="1800" dirty="0"/>
              <a:t>).</a:t>
            </a:r>
          </a:p>
          <a:p>
            <a:pPr marL="971550" lvl="1" indent="-514350">
              <a:buFont typeface="+mj-lt"/>
              <a:buAutoNum type="arabicPeriod"/>
            </a:pPr>
            <a:r>
              <a:rPr lang="en-US" sz="1800" dirty="0"/>
              <a:t>When everything moveable has been moved, use </a:t>
            </a:r>
            <a:r>
              <a:rPr lang="en-US" sz="1800" b="1" dirty="0"/>
              <a:t>Replace Conditional with Polymorphism</a:t>
            </a:r>
            <a:r>
              <a:rPr lang="en-US" sz="1800" dirty="0"/>
              <a:t> to get rid of conditionals that use type code once and for all.</a:t>
            </a:r>
          </a:p>
        </p:txBody>
      </p:sp>
    </p:spTree>
    <p:extLst>
      <p:ext uri="{BB962C8B-B14F-4D97-AF65-F5344CB8AC3E}">
        <p14:creationId xmlns:p14="http://schemas.microsoft.com/office/powerpoint/2010/main" val="1806465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Subclass with Fields</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 have subclasses differing only in their (constant-returning) methods.</a:t>
            </a:r>
          </a:p>
          <a:p>
            <a:r>
              <a:rPr lang="en-US" b="1" dirty="0"/>
              <a:t>Solution: </a:t>
            </a:r>
            <a:r>
              <a:rPr lang="en-US" dirty="0"/>
              <a:t>Replace the methods with fields in the parent class and delete the subclasses.</a:t>
            </a:r>
            <a:endParaRPr dirty="0"/>
          </a:p>
        </p:txBody>
      </p:sp>
      <p:pic>
        <p:nvPicPr>
          <p:cNvPr id="5" name="Picture 4" descr="A diagram of a computer code&#10;&#10;AI-generated content may be incorrect.">
            <a:extLst>
              <a:ext uri="{FF2B5EF4-FFF2-40B4-BE49-F238E27FC236}">
                <a16:creationId xmlns:a16="http://schemas.microsoft.com/office/drawing/2014/main" id="{39C7802E-EBF5-7ECA-4869-D0C5578AD464}"/>
              </a:ext>
            </a:extLst>
          </p:cNvPr>
          <p:cNvPicPr>
            <a:picLocks noChangeAspect="1"/>
          </p:cNvPicPr>
          <p:nvPr/>
        </p:nvPicPr>
        <p:blipFill>
          <a:blip r:embed="rId2"/>
          <a:stretch>
            <a:fillRect/>
          </a:stretch>
        </p:blipFill>
        <p:spPr>
          <a:xfrm>
            <a:off x="757238" y="3390039"/>
            <a:ext cx="6500812" cy="3390712"/>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2756370">
            <a:off x="4229542" y="3802787"/>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33855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Subclass with Fields</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sz="2800" dirty="0"/>
              <a:t>Why Refactor?</a:t>
            </a:r>
          </a:p>
          <a:p>
            <a:pPr lvl="1"/>
            <a:r>
              <a:rPr lang="en-US" sz="2400" dirty="0"/>
              <a:t>Sometimes refactoring is just the ticket for avoiding type code.</a:t>
            </a:r>
          </a:p>
          <a:p>
            <a:pPr lvl="1"/>
            <a:r>
              <a:rPr lang="en-US" sz="2400" dirty="0"/>
              <a:t>In one such case, a hierarchy of subclasses may be different only in the values returned by methods. These methods aren’t even the result of computation but are strictly set out in the methods themselves or in the fields returned by the methods. To simplify the class architecture, this hierarchy can be compressed into a single class containing one or several fields with the necessary values, based on the situation.</a:t>
            </a:r>
          </a:p>
          <a:p>
            <a:pPr lvl="1"/>
            <a:r>
              <a:rPr lang="en-US" sz="2400" dirty="0"/>
              <a:t>These changes may become necessary after moving a large amount of functionality from a class hierarchy to another place. The current hierarchy is no longer so valuable, and its subclasses are now just dead weight.</a:t>
            </a:r>
          </a:p>
          <a:p>
            <a:pPr lvl="1"/>
            <a:endParaRPr lang="en-US" sz="2400" dirty="0"/>
          </a:p>
          <a:p>
            <a:r>
              <a:rPr lang="en-US" sz="2800" dirty="0"/>
              <a:t>Benefits</a:t>
            </a:r>
          </a:p>
          <a:p>
            <a:pPr lvl="1"/>
            <a:r>
              <a:rPr lang="en-US" sz="2400" dirty="0"/>
              <a:t>Simplifies system architecture. Creating subclasses is overkill if all you want to do is to return different values in different methods.</a:t>
            </a:r>
            <a:endParaRPr sz="2400" dirty="0"/>
          </a:p>
        </p:txBody>
      </p:sp>
    </p:spTree>
    <p:extLst>
      <p:ext uri="{BB962C8B-B14F-4D97-AF65-F5344CB8AC3E}">
        <p14:creationId xmlns:p14="http://schemas.microsoft.com/office/powerpoint/2010/main" val="463895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Subclass with Fields</a:t>
            </a:r>
            <a:endParaRPr dirty="0"/>
          </a:p>
        </p:txBody>
      </p:sp>
      <p:sp>
        <p:nvSpPr>
          <p:cNvPr id="3" name="Content Placeholder 2"/>
          <p:cNvSpPr>
            <a:spLocks noGrp="1"/>
          </p:cNvSpPr>
          <p:nvPr>
            <p:ph idx="1"/>
          </p:nvPr>
        </p:nvSpPr>
        <p:spPr>
          <a:xfrm>
            <a:off x="301752" y="1417638"/>
            <a:ext cx="8685086" cy="5440362"/>
          </a:xfrm>
        </p:spPr>
        <p:txBody>
          <a:bodyPr>
            <a:normAutofit/>
          </a:bodyPr>
          <a:lstStyle/>
          <a:p>
            <a:r>
              <a:rPr lang="en-US" sz="2400" dirty="0"/>
              <a:t>How to Refactor?</a:t>
            </a:r>
          </a:p>
          <a:p>
            <a:pPr marL="971550" lvl="1" indent="-514350">
              <a:buFont typeface="+mj-lt"/>
              <a:buAutoNum type="arabicPeriod"/>
            </a:pPr>
            <a:r>
              <a:rPr lang="en-US" sz="2000" dirty="0"/>
              <a:t>Apply </a:t>
            </a:r>
            <a:r>
              <a:rPr lang="en-US" sz="2000" b="1" dirty="0"/>
              <a:t>Replace Constructor with Factory Method </a:t>
            </a:r>
            <a:r>
              <a:rPr lang="en-US" sz="2000" dirty="0"/>
              <a:t>to the subclasses.</a:t>
            </a:r>
          </a:p>
          <a:p>
            <a:pPr marL="971550" lvl="1" indent="-514350">
              <a:buFont typeface="+mj-lt"/>
              <a:buAutoNum type="arabicPeriod"/>
            </a:pPr>
            <a:r>
              <a:rPr lang="en-US" sz="2000" dirty="0"/>
              <a:t>Replace subclass constructor calls with superclass factory method calls.</a:t>
            </a:r>
          </a:p>
          <a:p>
            <a:pPr marL="971550" lvl="1" indent="-514350">
              <a:buFont typeface="+mj-lt"/>
              <a:buAutoNum type="arabicPeriod"/>
            </a:pPr>
            <a:r>
              <a:rPr lang="en-US" sz="2000" dirty="0"/>
              <a:t>In the superclass, declare fields for storing the values of each of the subclass methods that return constant values.</a:t>
            </a:r>
          </a:p>
          <a:p>
            <a:pPr marL="971550" lvl="1" indent="-514350">
              <a:buFont typeface="+mj-lt"/>
              <a:buAutoNum type="arabicPeriod"/>
            </a:pPr>
            <a:r>
              <a:rPr lang="en-US" sz="2000" dirty="0"/>
              <a:t>Create a protected superclass constructor for initializing the new fields.</a:t>
            </a:r>
          </a:p>
          <a:p>
            <a:pPr marL="971550" lvl="1" indent="-514350">
              <a:buFont typeface="+mj-lt"/>
              <a:buAutoNum type="arabicPeriod"/>
            </a:pPr>
            <a:r>
              <a:rPr lang="en-US" sz="2000" dirty="0"/>
              <a:t>Create or modify the existing subclass constructors so that they call the new constructor of the parent class and pass the relevant values to it.</a:t>
            </a:r>
          </a:p>
          <a:p>
            <a:pPr marL="971550" lvl="1" indent="-514350">
              <a:buFont typeface="+mj-lt"/>
              <a:buAutoNum type="arabicPeriod"/>
            </a:pPr>
            <a:r>
              <a:rPr lang="en-US" sz="2000" dirty="0"/>
              <a:t>Implement each constant method in the parent class so that it returns the value of the corresponding field. Then remove the method from the subclass.</a:t>
            </a:r>
          </a:p>
          <a:p>
            <a:pPr marL="971550" lvl="1" indent="-514350">
              <a:buFont typeface="+mj-lt"/>
              <a:buAutoNum type="arabicPeriod"/>
            </a:pPr>
            <a:r>
              <a:rPr lang="en-US" sz="2000" dirty="0"/>
              <a:t>If the subclass constructor has additional functionality, use </a:t>
            </a:r>
            <a:r>
              <a:rPr lang="en-US" sz="2000" b="1" dirty="0"/>
              <a:t>Inline Method </a:t>
            </a:r>
            <a:r>
              <a:rPr lang="en-US" sz="2000" dirty="0"/>
              <a:t>to incorporate the constructor into the superclass factory method.</a:t>
            </a:r>
          </a:p>
          <a:p>
            <a:pPr marL="971550" lvl="1" indent="-514350">
              <a:buFont typeface="+mj-lt"/>
              <a:buAutoNum type="arabicPeriod"/>
            </a:pPr>
            <a:r>
              <a:rPr lang="en-US" sz="2000" dirty="0"/>
              <a:t>Delete the subclass.</a:t>
            </a:r>
            <a:endParaRPr lang="en-US" sz="2400" dirty="0"/>
          </a:p>
        </p:txBody>
      </p:sp>
    </p:spTree>
    <p:extLst>
      <p:ext uri="{BB962C8B-B14F-4D97-AF65-F5344CB8AC3E}">
        <p14:creationId xmlns:p14="http://schemas.microsoft.com/office/powerpoint/2010/main" val="30759507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660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Simplifying Conditional Expressions</a:t>
            </a:r>
            <a:endParaRPr dirty="0"/>
          </a:p>
        </p:txBody>
      </p:sp>
      <p:sp>
        <p:nvSpPr>
          <p:cNvPr id="3" name="Content Placeholder 2"/>
          <p:cNvSpPr>
            <a:spLocks noGrp="1"/>
          </p:cNvSpPr>
          <p:nvPr>
            <p:ph idx="1"/>
          </p:nvPr>
        </p:nvSpPr>
        <p:spPr>
          <a:xfrm>
            <a:off x="301752" y="1417638"/>
            <a:ext cx="8613648" cy="5165724"/>
          </a:xfrm>
        </p:spPr>
        <p:txBody>
          <a:bodyPr>
            <a:normAutofit fontScale="92500" lnSpcReduction="20000"/>
          </a:bodyPr>
          <a:lstStyle/>
          <a:p>
            <a:r>
              <a:rPr lang="en-US" dirty="0"/>
              <a:t>Conditionals tend to get more and more complicated in their logic over time, and there are yet more techniques to combat this as well.</a:t>
            </a:r>
          </a:p>
          <a:p>
            <a:r>
              <a:rPr lang="en-US" dirty="0"/>
              <a:t>Techniques:</a:t>
            </a:r>
          </a:p>
          <a:p>
            <a:pPr lvl="1"/>
            <a:r>
              <a:rPr lang="en-US" dirty="0"/>
              <a:t>Decompose Conditional</a:t>
            </a:r>
          </a:p>
          <a:p>
            <a:pPr lvl="1"/>
            <a:r>
              <a:rPr lang="en-US" dirty="0"/>
              <a:t>Consolidate Conditional Expression</a:t>
            </a:r>
          </a:p>
          <a:p>
            <a:pPr lvl="1"/>
            <a:r>
              <a:rPr lang="en-US" dirty="0"/>
              <a:t>Consolidate Duplicate Conditional Fragments</a:t>
            </a:r>
          </a:p>
          <a:p>
            <a:pPr lvl="1"/>
            <a:r>
              <a:rPr lang="en-US" dirty="0"/>
              <a:t>Remove Control Flag</a:t>
            </a:r>
          </a:p>
          <a:p>
            <a:pPr lvl="1"/>
            <a:r>
              <a:rPr lang="en-US" dirty="0"/>
              <a:t>Replace Nested Conditional with Guard Clauses</a:t>
            </a:r>
          </a:p>
          <a:p>
            <a:pPr lvl="1"/>
            <a:r>
              <a:rPr lang="en-US" dirty="0"/>
              <a:t>Replace Conditional with Polymorphism</a:t>
            </a:r>
          </a:p>
          <a:p>
            <a:pPr lvl="1"/>
            <a:r>
              <a:rPr lang="en-US" dirty="0"/>
              <a:t>Introduce Null Object</a:t>
            </a:r>
          </a:p>
          <a:p>
            <a:pPr lvl="1"/>
            <a:r>
              <a:rPr lang="en-US" dirty="0"/>
              <a:t>Introduce Assertion</a:t>
            </a:r>
          </a:p>
        </p:txBody>
      </p:sp>
    </p:spTree>
    <p:extLst>
      <p:ext uri="{BB962C8B-B14F-4D97-AF65-F5344CB8AC3E}">
        <p14:creationId xmlns:p14="http://schemas.microsoft.com/office/powerpoint/2010/main" val="2533585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Decompose Conditional</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You have a complex conditional (if-then/else or switch).</a:t>
            </a:r>
          </a:p>
          <a:p>
            <a:r>
              <a:rPr lang="en-US" b="1" dirty="0"/>
              <a:t>Solution: </a:t>
            </a:r>
            <a:r>
              <a:rPr lang="en-US" dirty="0"/>
              <a:t>Decompose the complicated parts of the conditional into separate methods: the condition, then and else.</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6615682" y="4445078"/>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program&#10;&#10;AI-generated content may be incorrect.">
            <a:extLst>
              <a:ext uri="{FF2B5EF4-FFF2-40B4-BE49-F238E27FC236}">
                <a16:creationId xmlns:a16="http://schemas.microsoft.com/office/drawing/2014/main" id="{4DEEF63F-84E9-A725-7ABE-5893D35D5D4A}"/>
              </a:ext>
            </a:extLst>
          </p:cNvPr>
          <p:cNvPicPr>
            <a:picLocks noChangeAspect="1"/>
          </p:cNvPicPr>
          <p:nvPr/>
        </p:nvPicPr>
        <p:blipFill>
          <a:blip r:embed="rId2"/>
          <a:stretch>
            <a:fillRect/>
          </a:stretch>
        </p:blipFill>
        <p:spPr>
          <a:xfrm>
            <a:off x="613845" y="3470358"/>
            <a:ext cx="5729806" cy="1417760"/>
          </a:xfrm>
          <a:prstGeom prst="rect">
            <a:avLst/>
          </a:prstGeom>
        </p:spPr>
      </p:pic>
      <p:pic>
        <p:nvPicPr>
          <p:cNvPr id="7" name="Picture 6" descr="A screen shot of a computer code&#10;&#10;AI-generated content may be incorrect.">
            <a:extLst>
              <a:ext uri="{FF2B5EF4-FFF2-40B4-BE49-F238E27FC236}">
                <a16:creationId xmlns:a16="http://schemas.microsoft.com/office/drawing/2014/main" id="{044E5573-4A32-AC07-FE59-A8DC142465C1}"/>
              </a:ext>
            </a:extLst>
          </p:cNvPr>
          <p:cNvPicPr>
            <a:picLocks noChangeAspect="1"/>
          </p:cNvPicPr>
          <p:nvPr/>
        </p:nvPicPr>
        <p:blipFill>
          <a:blip r:embed="rId3"/>
          <a:stretch>
            <a:fillRect/>
          </a:stretch>
        </p:blipFill>
        <p:spPr>
          <a:xfrm>
            <a:off x="5383857" y="5287728"/>
            <a:ext cx="3519798" cy="1518196"/>
          </a:xfrm>
          <a:prstGeom prst="rect">
            <a:avLst/>
          </a:prstGeom>
        </p:spPr>
      </p:pic>
    </p:spTree>
    <p:extLst>
      <p:ext uri="{BB962C8B-B14F-4D97-AF65-F5344CB8AC3E}">
        <p14:creationId xmlns:p14="http://schemas.microsoft.com/office/powerpoint/2010/main" val="13603905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Decompose Conditional</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The longer a piece of code is, the harder it’s to understand. Things become even more hard to understand when the code is filled with conditions:</a:t>
            </a:r>
          </a:p>
          <a:p>
            <a:pPr lvl="2"/>
            <a:r>
              <a:rPr lang="en-US" dirty="0"/>
              <a:t>While you’re busy figuring out what the code in the then block does, you forget what the relevant condition was.</a:t>
            </a:r>
          </a:p>
          <a:p>
            <a:pPr lvl="2"/>
            <a:r>
              <a:rPr lang="en-US" dirty="0"/>
              <a:t>While you’re busy parsing else, you forget what the code in then does.</a:t>
            </a:r>
          </a:p>
          <a:p>
            <a:pPr lvl="1"/>
            <a:endParaRPr lang="en-US" dirty="0"/>
          </a:p>
          <a:p>
            <a:r>
              <a:rPr lang="en-US" dirty="0"/>
              <a:t>Benefits</a:t>
            </a:r>
          </a:p>
          <a:p>
            <a:pPr lvl="1"/>
            <a:r>
              <a:rPr lang="en-US" dirty="0"/>
              <a:t>By extracting conditional code to clearly named methods, you make life easier for the person who’ll be maintaining the code later (such as you, two months from now!).</a:t>
            </a:r>
          </a:p>
          <a:p>
            <a:pPr lvl="1"/>
            <a:r>
              <a:rPr lang="en-US" dirty="0"/>
              <a:t>This refactoring technique is also applicable for short expressions in conditions. The string </a:t>
            </a:r>
            <a:r>
              <a:rPr lang="en-US" dirty="0" err="1"/>
              <a:t>isSalaryDay</a:t>
            </a:r>
            <a:r>
              <a:rPr lang="en-US" dirty="0"/>
              <a:t>() is much prettier and more descriptive than code for comparing dates.</a:t>
            </a:r>
            <a:endParaRPr dirty="0"/>
          </a:p>
        </p:txBody>
      </p:sp>
    </p:spTree>
    <p:extLst>
      <p:ext uri="{BB962C8B-B14F-4D97-AF65-F5344CB8AC3E}">
        <p14:creationId xmlns:p14="http://schemas.microsoft.com/office/powerpoint/2010/main" val="21941023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Decompose Conditional</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Extract the conditional to a separate method via </a:t>
            </a:r>
            <a:r>
              <a:rPr lang="en-US" b="1" dirty="0"/>
              <a:t>Extract Method</a:t>
            </a:r>
            <a:r>
              <a:rPr lang="en-US" dirty="0"/>
              <a:t>.</a:t>
            </a:r>
          </a:p>
          <a:p>
            <a:pPr marL="971550" lvl="1" indent="-514350">
              <a:buFont typeface="+mj-lt"/>
              <a:buAutoNum type="arabicPeriod"/>
            </a:pPr>
            <a:r>
              <a:rPr lang="en-US" dirty="0"/>
              <a:t>Repeat the process for the then and else blocks. </a:t>
            </a:r>
          </a:p>
        </p:txBody>
      </p:sp>
    </p:spTree>
    <p:extLst>
      <p:ext uri="{BB962C8B-B14F-4D97-AF65-F5344CB8AC3E}">
        <p14:creationId xmlns:p14="http://schemas.microsoft.com/office/powerpoint/2010/main" val="37965106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Consolidate Conditional Expression</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 have multiple conditionals that lead to the same result or action.</a:t>
            </a:r>
          </a:p>
          <a:p>
            <a:r>
              <a:rPr lang="en-US" b="1" dirty="0"/>
              <a:t>Solution: </a:t>
            </a:r>
            <a:r>
              <a:rPr lang="en-US" dirty="0"/>
              <a:t>Consolidate all these conditionals in a single expression.</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4229542" y="3531325"/>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code&#10;&#10;AI-generated content may be incorrect.">
            <a:extLst>
              <a:ext uri="{FF2B5EF4-FFF2-40B4-BE49-F238E27FC236}">
                <a16:creationId xmlns:a16="http://schemas.microsoft.com/office/drawing/2014/main" id="{21846C8C-99AA-A53C-F7CD-D4031161D926}"/>
              </a:ext>
            </a:extLst>
          </p:cNvPr>
          <p:cNvPicPr>
            <a:picLocks noChangeAspect="1"/>
          </p:cNvPicPr>
          <p:nvPr/>
        </p:nvPicPr>
        <p:blipFill>
          <a:blip r:embed="rId2"/>
          <a:stretch>
            <a:fillRect/>
          </a:stretch>
        </p:blipFill>
        <p:spPr>
          <a:xfrm>
            <a:off x="457200" y="3513221"/>
            <a:ext cx="3564753" cy="3095902"/>
          </a:xfrm>
          <a:prstGeom prst="rect">
            <a:avLst/>
          </a:prstGeom>
        </p:spPr>
      </p:pic>
      <p:pic>
        <p:nvPicPr>
          <p:cNvPr id="7" name="Picture 6" descr="A screen shot of a computer&#10;&#10;AI-generated content may be incorrect.">
            <a:extLst>
              <a:ext uri="{FF2B5EF4-FFF2-40B4-BE49-F238E27FC236}">
                <a16:creationId xmlns:a16="http://schemas.microsoft.com/office/drawing/2014/main" id="{EC7345A8-1600-3834-13E3-9E7480ABC220}"/>
              </a:ext>
            </a:extLst>
          </p:cNvPr>
          <p:cNvPicPr>
            <a:picLocks noChangeAspect="1"/>
          </p:cNvPicPr>
          <p:nvPr/>
        </p:nvPicPr>
        <p:blipFill>
          <a:blip r:embed="rId3"/>
          <a:stretch>
            <a:fillRect/>
          </a:stretch>
        </p:blipFill>
        <p:spPr>
          <a:xfrm>
            <a:off x="4279836" y="4435509"/>
            <a:ext cx="4791744" cy="2229161"/>
          </a:xfrm>
          <a:prstGeom prst="rect">
            <a:avLst/>
          </a:prstGeom>
        </p:spPr>
      </p:pic>
    </p:spTree>
    <p:extLst>
      <p:ext uri="{BB962C8B-B14F-4D97-AF65-F5344CB8AC3E}">
        <p14:creationId xmlns:p14="http://schemas.microsoft.com/office/powerpoint/2010/main" val="21022921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Consolidate Conditional Expression</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10000"/>
          </a:bodyPr>
          <a:lstStyle/>
          <a:p>
            <a:r>
              <a:rPr lang="en-US" dirty="0"/>
              <a:t>Why Refactor?</a:t>
            </a:r>
          </a:p>
          <a:p>
            <a:pPr lvl="1"/>
            <a:r>
              <a:rPr lang="en-US" dirty="0"/>
              <a:t>  Your code contains many alternating operators that perform identical actions. It isn’t clear why the operators are split up.</a:t>
            </a:r>
          </a:p>
          <a:p>
            <a:pPr lvl="1"/>
            <a:r>
              <a:rPr lang="en-US" dirty="0"/>
              <a:t>The main purpose of consolidation is to extract the conditional to a separate method for greater clarity.</a:t>
            </a:r>
          </a:p>
          <a:p>
            <a:pPr lvl="1"/>
            <a:endParaRPr lang="en-US" dirty="0"/>
          </a:p>
          <a:p>
            <a:r>
              <a:rPr lang="en-US" dirty="0"/>
              <a:t>Benefits</a:t>
            </a:r>
          </a:p>
          <a:p>
            <a:pPr lvl="1"/>
            <a:r>
              <a:rPr lang="en-US" dirty="0"/>
              <a:t>Eliminates duplicate control flow code. Combining multiple conditionals that have the same “destination” helps to show that you’re doing only one complicated check leading to one action.</a:t>
            </a:r>
          </a:p>
          <a:p>
            <a:pPr lvl="1"/>
            <a:r>
              <a:rPr lang="en-US" dirty="0"/>
              <a:t>By consolidating all operators, you can now isolate this complex expression in a new method with a name that explains the conditional’s purpose.</a:t>
            </a:r>
            <a:endParaRPr dirty="0"/>
          </a:p>
        </p:txBody>
      </p:sp>
    </p:spTree>
    <p:extLst>
      <p:ext uri="{BB962C8B-B14F-4D97-AF65-F5344CB8AC3E}">
        <p14:creationId xmlns:p14="http://schemas.microsoft.com/office/powerpoint/2010/main" val="54879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Temp</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You have a temporary variable that’s assigned the result of a simple expression and nothing more.</a:t>
            </a:r>
          </a:p>
          <a:p>
            <a:r>
              <a:rPr lang="en-US" b="1" dirty="0"/>
              <a:t>Solution: </a:t>
            </a:r>
            <a:r>
              <a:rPr lang="en-US" dirty="0"/>
              <a:t>Replace the references to the variable with the expression itself.</a:t>
            </a:r>
          </a:p>
          <a:p>
            <a:pPr lvl="1"/>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4919955" y="3988620"/>
            <a:ext cx="884321" cy="836195"/>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9" name="Picture 8" descr="A black screen with white text and colorful text&#10;&#10;AI-generated content may be incorrect.">
            <a:extLst>
              <a:ext uri="{FF2B5EF4-FFF2-40B4-BE49-F238E27FC236}">
                <a16:creationId xmlns:a16="http://schemas.microsoft.com/office/drawing/2014/main" id="{D54C9F00-A845-6283-5EED-3EDD1CA16894}"/>
              </a:ext>
            </a:extLst>
          </p:cNvPr>
          <p:cNvPicPr>
            <a:picLocks noChangeAspect="1"/>
          </p:cNvPicPr>
          <p:nvPr/>
        </p:nvPicPr>
        <p:blipFill>
          <a:blip r:embed="rId2"/>
          <a:stretch>
            <a:fillRect/>
          </a:stretch>
        </p:blipFill>
        <p:spPr>
          <a:xfrm>
            <a:off x="457201" y="3429000"/>
            <a:ext cx="4331368" cy="1071114"/>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515A54D1-2DA7-7DF1-751F-7EF947595BB7}"/>
              </a:ext>
            </a:extLst>
          </p:cNvPr>
          <p:cNvPicPr>
            <a:picLocks noChangeAspect="1"/>
          </p:cNvPicPr>
          <p:nvPr/>
        </p:nvPicPr>
        <p:blipFill>
          <a:blip r:embed="rId3"/>
          <a:stretch>
            <a:fillRect/>
          </a:stretch>
        </p:blipFill>
        <p:spPr>
          <a:xfrm>
            <a:off x="3589157" y="4949755"/>
            <a:ext cx="4382112" cy="981212"/>
          </a:xfrm>
          <a:prstGeom prst="rect">
            <a:avLst/>
          </a:prstGeom>
        </p:spPr>
      </p:pic>
    </p:spTree>
    <p:extLst>
      <p:ext uri="{BB962C8B-B14F-4D97-AF65-F5344CB8AC3E}">
        <p14:creationId xmlns:p14="http://schemas.microsoft.com/office/powerpoint/2010/main" val="28068945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Consolidate Conditional Expression</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How to Refactor?</a:t>
            </a:r>
          </a:p>
          <a:p>
            <a:pPr lvl="1"/>
            <a:r>
              <a:rPr lang="en-US" dirty="0"/>
              <a:t>Before refactoring, make sure that the conditionals don’t have any “side effects” or otherwise modify something, instead of simply returning values. Side effects may be hiding in the code executed inside the operator itself, such as when something is added to a variable based on the results of a conditional.</a:t>
            </a:r>
          </a:p>
          <a:p>
            <a:pPr marL="971550" lvl="1" indent="-514350">
              <a:buFont typeface="+mj-lt"/>
              <a:buAutoNum type="arabicPeriod"/>
            </a:pPr>
            <a:r>
              <a:rPr lang="en-US" dirty="0"/>
              <a:t>Consolidate the conditionals in a single expression by using and </a:t>
            </a:r>
            <a:r>
              <a:rPr lang="en-US" dirty="0" err="1"/>
              <a:t>and</a:t>
            </a:r>
            <a:r>
              <a:rPr lang="en-US" dirty="0"/>
              <a:t> or. As a general rule when consolidating:</a:t>
            </a:r>
          </a:p>
          <a:p>
            <a:pPr marL="1371600" lvl="2" indent="-514350">
              <a:buFont typeface="Courier New" panose="02070309020205020404" pitchFamily="49" charset="0"/>
              <a:buChar char="o"/>
            </a:pPr>
            <a:r>
              <a:rPr lang="en-US" dirty="0"/>
              <a:t>Nested conditionals are joined using and.</a:t>
            </a:r>
          </a:p>
          <a:p>
            <a:pPr marL="1371600" lvl="2" indent="-514350">
              <a:buFont typeface="Courier New" panose="02070309020205020404" pitchFamily="49" charset="0"/>
              <a:buChar char="o"/>
            </a:pPr>
            <a:r>
              <a:rPr lang="en-US" dirty="0"/>
              <a:t>Consecutive conditionals are joined with or.</a:t>
            </a:r>
          </a:p>
          <a:p>
            <a:pPr marL="971550" lvl="1" indent="-514350">
              <a:buFont typeface="+mj-lt"/>
              <a:buAutoNum type="arabicPeriod"/>
            </a:pPr>
            <a:r>
              <a:rPr lang="en-US" dirty="0"/>
              <a:t>Perform </a:t>
            </a:r>
            <a:r>
              <a:rPr lang="en-US" b="1" dirty="0"/>
              <a:t>Extract Method </a:t>
            </a:r>
            <a:r>
              <a:rPr lang="en-US" dirty="0"/>
              <a:t>on the operator conditions and give the method a name that reflects the expression’s purpose.</a:t>
            </a:r>
          </a:p>
        </p:txBody>
      </p:sp>
    </p:spTree>
    <p:extLst>
      <p:ext uri="{BB962C8B-B14F-4D97-AF65-F5344CB8AC3E}">
        <p14:creationId xmlns:p14="http://schemas.microsoft.com/office/powerpoint/2010/main" val="3361867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Consolidate Duplicate Conditional Fragments</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Identical code can be found in all branches of a conditional.</a:t>
            </a:r>
          </a:p>
          <a:p>
            <a:r>
              <a:rPr lang="en-US" b="1" dirty="0"/>
              <a:t>Solution: </a:t>
            </a:r>
            <a:r>
              <a:rPr lang="en-US" dirty="0"/>
              <a:t>Move the code outside of the conditional.</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3809287" y="3412639"/>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code&#10;&#10;AI-generated content may be incorrect.">
            <a:extLst>
              <a:ext uri="{FF2B5EF4-FFF2-40B4-BE49-F238E27FC236}">
                <a16:creationId xmlns:a16="http://schemas.microsoft.com/office/drawing/2014/main" id="{A626C45E-2E86-D25C-6832-15F415BB4EA5}"/>
              </a:ext>
            </a:extLst>
          </p:cNvPr>
          <p:cNvPicPr>
            <a:picLocks noChangeAspect="1"/>
          </p:cNvPicPr>
          <p:nvPr/>
        </p:nvPicPr>
        <p:blipFill>
          <a:blip r:embed="rId2"/>
          <a:stretch>
            <a:fillRect/>
          </a:stretch>
        </p:blipFill>
        <p:spPr>
          <a:xfrm>
            <a:off x="457200" y="3429000"/>
            <a:ext cx="3096057" cy="2514951"/>
          </a:xfrm>
          <a:prstGeom prst="rect">
            <a:avLst/>
          </a:prstGeom>
        </p:spPr>
      </p:pic>
      <p:pic>
        <p:nvPicPr>
          <p:cNvPr id="7" name="Picture 6" descr="A screen shot of a computer code&#10;&#10;AI-generated content may be incorrect.">
            <a:extLst>
              <a:ext uri="{FF2B5EF4-FFF2-40B4-BE49-F238E27FC236}">
                <a16:creationId xmlns:a16="http://schemas.microsoft.com/office/drawing/2014/main" id="{B61EF2AC-AC4F-5457-81C1-EE91171809D4}"/>
              </a:ext>
            </a:extLst>
          </p:cNvPr>
          <p:cNvPicPr>
            <a:picLocks noChangeAspect="1"/>
          </p:cNvPicPr>
          <p:nvPr/>
        </p:nvPicPr>
        <p:blipFill>
          <a:blip r:embed="rId3"/>
          <a:stretch>
            <a:fillRect/>
          </a:stretch>
        </p:blipFill>
        <p:spPr>
          <a:xfrm>
            <a:off x="4099874" y="4411359"/>
            <a:ext cx="2981741" cy="2172003"/>
          </a:xfrm>
          <a:prstGeom prst="rect">
            <a:avLst/>
          </a:prstGeom>
        </p:spPr>
      </p:pic>
    </p:spTree>
    <p:extLst>
      <p:ext uri="{BB962C8B-B14F-4D97-AF65-F5344CB8AC3E}">
        <p14:creationId xmlns:p14="http://schemas.microsoft.com/office/powerpoint/2010/main" val="22786405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Consolidate Duplicate Conditional Fragments</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sz="3600" dirty="0"/>
              <a:t>Why Refactor?</a:t>
            </a:r>
          </a:p>
          <a:p>
            <a:pPr lvl="1"/>
            <a:r>
              <a:rPr lang="en-US" sz="3200" dirty="0"/>
              <a:t>Duplicate code is found inside all branches of a conditional, often as the result of evolution of the code within the conditional branches. Team development can be a contributing factor to this.</a:t>
            </a:r>
          </a:p>
          <a:p>
            <a:pPr lvl="1"/>
            <a:endParaRPr lang="en-US" sz="3200" dirty="0"/>
          </a:p>
          <a:p>
            <a:r>
              <a:rPr lang="en-US" sz="3600" dirty="0"/>
              <a:t>Benefits</a:t>
            </a:r>
          </a:p>
          <a:p>
            <a:pPr lvl="1"/>
            <a:r>
              <a:rPr lang="en-US" sz="3200" dirty="0"/>
              <a:t>Code deduplication.</a:t>
            </a:r>
            <a:endParaRPr sz="3200" dirty="0"/>
          </a:p>
        </p:txBody>
      </p:sp>
    </p:spTree>
    <p:extLst>
      <p:ext uri="{BB962C8B-B14F-4D97-AF65-F5344CB8AC3E}">
        <p14:creationId xmlns:p14="http://schemas.microsoft.com/office/powerpoint/2010/main" val="3024921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Consolidate Duplicate Conditional Fragments</a:t>
            </a:r>
            <a:endParaRPr dirty="0"/>
          </a:p>
        </p:txBody>
      </p:sp>
      <p:sp>
        <p:nvSpPr>
          <p:cNvPr id="3" name="Content Placeholder 2"/>
          <p:cNvSpPr>
            <a:spLocks noGrp="1"/>
          </p:cNvSpPr>
          <p:nvPr>
            <p:ph idx="1"/>
          </p:nvPr>
        </p:nvSpPr>
        <p:spPr>
          <a:xfrm>
            <a:off x="301751" y="1299412"/>
            <a:ext cx="8709901" cy="5402178"/>
          </a:xfrm>
        </p:spPr>
        <p:txBody>
          <a:bodyPr>
            <a:normAutofit fontScale="92500"/>
          </a:bodyPr>
          <a:lstStyle/>
          <a:p>
            <a:r>
              <a:rPr lang="en-US" dirty="0"/>
              <a:t>How to Refactor?</a:t>
            </a:r>
          </a:p>
          <a:p>
            <a:pPr marL="971550" lvl="1" indent="-514350">
              <a:buFont typeface="+mj-lt"/>
              <a:buAutoNum type="arabicPeriod"/>
            </a:pPr>
            <a:r>
              <a:rPr lang="en-US" dirty="0"/>
              <a:t>If the duplicated code is at the beginning of the conditional branches, move the code to a place before the conditional.</a:t>
            </a:r>
          </a:p>
          <a:p>
            <a:pPr marL="971550" lvl="1" indent="-514350">
              <a:buFont typeface="+mj-lt"/>
              <a:buAutoNum type="arabicPeriod"/>
            </a:pPr>
            <a:r>
              <a:rPr lang="en-US" dirty="0"/>
              <a:t>If the code is executed at the end of the branches, place it after the conditional.</a:t>
            </a:r>
          </a:p>
          <a:p>
            <a:pPr marL="971550" lvl="1" indent="-514350">
              <a:buFont typeface="+mj-lt"/>
              <a:buAutoNum type="arabicPeriod"/>
            </a:pPr>
            <a:r>
              <a:rPr lang="en-US" dirty="0"/>
              <a:t>If the duplicate code is randomly situated inside the branches, first try to move the code to the beginning or end of the branch, depending on whether it changes the result of the subsequent code.</a:t>
            </a:r>
          </a:p>
          <a:p>
            <a:pPr marL="971550" lvl="1" indent="-514350">
              <a:buFont typeface="+mj-lt"/>
              <a:buAutoNum type="arabicPeriod"/>
            </a:pPr>
            <a:r>
              <a:rPr lang="en-US" dirty="0"/>
              <a:t>If appropriate and the duplicate code is longer than one line, try using </a:t>
            </a:r>
            <a:r>
              <a:rPr lang="en-US" b="1" dirty="0"/>
              <a:t>Extract Method</a:t>
            </a:r>
            <a:r>
              <a:rPr lang="en-US" dirty="0"/>
              <a:t>.</a:t>
            </a:r>
          </a:p>
        </p:txBody>
      </p:sp>
    </p:spTree>
    <p:extLst>
      <p:ext uri="{BB962C8B-B14F-4D97-AF65-F5344CB8AC3E}">
        <p14:creationId xmlns:p14="http://schemas.microsoft.com/office/powerpoint/2010/main" val="19292086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Control Flag</a:t>
            </a:r>
            <a:endParaRPr dirty="0"/>
          </a:p>
        </p:txBody>
      </p:sp>
      <p:sp>
        <p:nvSpPr>
          <p:cNvPr id="3" name="Content Placeholder 2"/>
          <p:cNvSpPr>
            <a:spLocks noGrp="1"/>
          </p:cNvSpPr>
          <p:nvPr>
            <p:ph idx="1"/>
          </p:nvPr>
        </p:nvSpPr>
        <p:spPr>
          <a:xfrm>
            <a:off x="301752" y="1417639"/>
            <a:ext cx="8385048" cy="2095582"/>
          </a:xfrm>
        </p:spPr>
        <p:txBody>
          <a:bodyPr>
            <a:normAutofit fontScale="92500"/>
          </a:bodyPr>
          <a:lstStyle/>
          <a:p>
            <a:r>
              <a:rPr lang="en-US" b="1" dirty="0"/>
              <a:t>Problem: </a:t>
            </a:r>
            <a:r>
              <a:rPr lang="en-US" dirty="0"/>
              <a:t>You have a </a:t>
            </a:r>
            <a:r>
              <a:rPr lang="en-US" dirty="0" err="1"/>
              <a:t>boolean</a:t>
            </a:r>
            <a:r>
              <a:rPr lang="en-US" dirty="0"/>
              <a:t> variable that acts as a control flag for multiple </a:t>
            </a:r>
            <a:r>
              <a:rPr lang="en-US" dirty="0" err="1"/>
              <a:t>boolean</a:t>
            </a:r>
            <a:r>
              <a:rPr lang="en-US" dirty="0"/>
              <a:t> expressions</a:t>
            </a:r>
          </a:p>
          <a:p>
            <a:r>
              <a:rPr lang="en-US" b="1" dirty="0"/>
              <a:t>Solution: </a:t>
            </a:r>
            <a:r>
              <a:rPr lang="en-US" dirty="0"/>
              <a:t>Instead of the variable, use break, continue and return.</a:t>
            </a:r>
            <a:endParaRPr dirty="0"/>
          </a:p>
        </p:txBody>
      </p:sp>
    </p:spTree>
    <p:extLst>
      <p:ext uri="{BB962C8B-B14F-4D97-AF65-F5344CB8AC3E}">
        <p14:creationId xmlns:p14="http://schemas.microsoft.com/office/powerpoint/2010/main" val="60488644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Control Flag</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Why Refactor?</a:t>
            </a:r>
          </a:p>
          <a:p>
            <a:pPr lvl="1"/>
            <a:r>
              <a:rPr lang="en-US" dirty="0"/>
              <a:t>Control flags date back to the days of yore, when “proper” programmers always had one entry point for their functions (the function declaration line) and one exit point (at the very end of the function).</a:t>
            </a:r>
          </a:p>
          <a:p>
            <a:pPr lvl="1"/>
            <a:r>
              <a:rPr lang="en-US" dirty="0"/>
              <a:t>In modern programming languages this style tic is obsolete, since we have special operators for modifying the control flow in loops and other complex constructions:</a:t>
            </a:r>
          </a:p>
          <a:p>
            <a:pPr lvl="2"/>
            <a:r>
              <a:rPr lang="en-US" dirty="0"/>
              <a:t>break: stops loop</a:t>
            </a:r>
          </a:p>
          <a:p>
            <a:pPr lvl="2"/>
            <a:r>
              <a:rPr lang="en-US" dirty="0"/>
              <a:t>continue: stops execution of the current loop branch and goes to check the loop conditions in the next iteration</a:t>
            </a:r>
          </a:p>
          <a:p>
            <a:pPr lvl="2"/>
            <a:r>
              <a:rPr lang="en-US" dirty="0"/>
              <a:t>return: stops execution of the entire function and returns its result if given in the operator</a:t>
            </a:r>
          </a:p>
          <a:p>
            <a:pPr lvl="1"/>
            <a:endParaRPr lang="en-US" dirty="0"/>
          </a:p>
          <a:p>
            <a:r>
              <a:rPr lang="en-US" dirty="0"/>
              <a:t>Benefits</a:t>
            </a:r>
          </a:p>
          <a:p>
            <a:pPr lvl="1"/>
            <a:r>
              <a:rPr lang="en-US" dirty="0"/>
              <a:t>Control flag code is often much more ponderous than code written with control flow operators.</a:t>
            </a:r>
            <a:endParaRPr dirty="0"/>
          </a:p>
        </p:txBody>
      </p:sp>
    </p:spTree>
    <p:extLst>
      <p:ext uri="{BB962C8B-B14F-4D97-AF65-F5344CB8AC3E}">
        <p14:creationId xmlns:p14="http://schemas.microsoft.com/office/powerpoint/2010/main" val="16148337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Control Flag</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sz="3600" dirty="0"/>
              <a:t>How to Refactor?</a:t>
            </a:r>
          </a:p>
          <a:p>
            <a:pPr marL="971550" lvl="1" indent="-514350">
              <a:buFont typeface="+mj-lt"/>
              <a:buAutoNum type="arabicPeriod"/>
            </a:pPr>
            <a:r>
              <a:rPr lang="en-US" sz="3200" dirty="0"/>
              <a:t>Find the value assignment to the control flag that causes the exit from the loop or current iteration.</a:t>
            </a:r>
          </a:p>
          <a:p>
            <a:pPr marL="971550" lvl="1" indent="-514350">
              <a:buFont typeface="+mj-lt"/>
              <a:buAutoNum type="arabicPeriod"/>
            </a:pPr>
            <a:r>
              <a:rPr lang="en-US" sz="3200" dirty="0"/>
              <a:t>Replace it with break, if this is an exit from a loop; continue, if this is an exit from an iteration, or return, if you need to return this value from the function.</a:t>
            </a:r>
          </a:p>
          <a:p>
            <a:pPr marL="971550" lvl="1" indent="-514350">
              <a:buFont typeface="+mj-lt"/>
              <a:buAutoNum type="arabicPeriod"/>
            </a:pPr>
            <a:r>
              <a:rPr lang="en-US" sz="3200" dirty="0"/>
              <a:t>Remove the remaining code and checks associated with the control flag. </a:t>
            </a:r>
          </a:p>
        </p:txBody>
      </p:sp>
    </p:spTree>
    <p:extLst>
      <p:ext uri="{BB962C8B-B14F-4D97-AF65-F5344CB8AC3E}">
        <p14:creationId xmlns:p14="http://schemas.microsoft.com/office/powerpoint/2010/main" val="14545313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Nested Conditional with Guard Clauses</a:t>
            </a:r>
            <a:endParaRPr dirty="0"/>
          </a:p>
        </p:txBody>
      </p:sp>
      <p:sp>
        <p:nvSpPr>
          <p:cNvPr id="3" name="Content Placeholder 2"/>
          <p:cNvSpPr>
            <a:spLocks noGrp="1"/>
          </p:cNvSpPr>
          <p:nvPr>
            <p:ph idx="1"/>
          </p:nvPr>
        </p:nvSpPr>
        <p:spPr>
          <a:xfrm>
            <a:off x="301751" y="1417639"/>
            <a:ext cx="8642223" cy="1596595"/>
          </a:xfrm>
        </p:spPr>
        <p:txBody>
          <a:bodyPr>
            <a:normAutofit fontScale="70000" lnSpcReduction="20000"/>
          </a:bodyPr>
          <a:lstStyle/>
          <a:p>
            <a:r>
              <a:rPr lang="en-US" b="1" dirty="0"/>
              <a:t>Problem: </a:t>
            </a:r>
            <a:r>
              <a:rPr lang="en-US" dirty="0"/>
              <a:t>You have a group of nested conditionals and it’s hard to determine the normal flow of code execution.</a:t>
            </a:r>
          </a:p>
          <a:p>
            <a:r>
              <a:rPr lang="en-US" b="1" dirty="0"/>
              <a:t>Solution: </a:t>
            </a:r>
            <a:r>
              <a:rPr lang="en-US" dirty="0"/>
              <a:t>Isolate all special checks and edge cases into separate clauses and place them before the main checks. Ideally, you should have a “flat” list of conditionals, one after the other.</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4229542" y="2959568"/>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program&#10;&#10;AI-generated content may be incorrect.">
            <a:extLst>
              <a:ext uri="{FF2B5EF4-FFF2-40B4-BE49-F238E27FC236}">
                <a16:creationId xmlns:a16="http://schemas.microsoft.com/office/drawing/2014/main" id="{87E5138B-6E6F-E0EC-9677-06A54CD163E8}"/>
              </a:ext>
            </a:extLst>
          </p:cNvPr>
          <p:cNvPicPr>
            <a:picLocks noChangeAspect="1"/>
          </p:cNvPicPr>
          <p:nvPr/>
        </p:nvPicPr>
        <p:blipFill>
          <a:blip r:embed="rId2"/>
          <a:stretch>
            <a:fillRect/>
          </a:stretch>
        </p:blipFill>
        <p:spPr>
          <a:xfrm>
            <a:off x="1058989" y="2920100"/>
            <a:ext cx="2902876" cy="3908883"/>
          </a:xfrm>
          <a:prstGeom prst="rect">
            <a:avLst/>
          </a:prstGeom>
        </p:spPr>
      </p:pic>
      <p:pic>
        <p:nvPicPr>
          <p:cNvPr id="7" name="Picture 6" descr="A screen shot of a computer code&#10;&#10;AI-generated content may be incorrect.">
            <a:extLst>
              <a:ext uri="{FF2B5EF4-FFF2-40B4-BE49-F238E27FC236}">
                <a16:creationId xmlns:a16="http://schemas.microsoft.com/office/drawing/2014/main" id="{F4CED30B-35AD-B293-0585-14D32783C8AE}"/>
              </a:ext>
            </a:extLst>
          </p:cNvPr>
          <p:cNvPicPr>
            <a:picLocks noChangeAspect="1"/>
          </p:cNvPicPr>
          <p:nvPr/>
        </p:nvPicPr>
        <p:blipFill>
          <a:blip r:embed="rId3"/>
          <a:stretch>
            <a:fillRect/>
          </a:stretch>
        </p:blipFill>
        <p:spPr>
          <a:xfrm>
            <a:off x="4371848" y="3843766"/>
            <a:ext cx="3160330" cy="2916642"/>
          </a:xfrm>
          <a:prstGeom prst="rect">
            <a:avLst/>
          </a:prstGeom>
        </p:spPr>
      </p:pic>
    </p:spTree>
    <p:extLst>
      <p:ext uri="{BB962C8B-B14F-4D97-AF65-F5344CB8AC3E}">
        <p14:creationId xmlns:p14="http://schemas.microsoft.com/office/powerpoint/2010/main" val="42444044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Nested Conditional with Guard Clauses</a:t>
            </a:r>
            <a:endParaRPr dirty="0"/>
          </a:p>
        </p:txBody>
      </p:sp>
      <p:sp>
        <p:nvSpPr>
          <p:cNvPr id="3" name="Content Placeholder 2"/>
          <p:cNvSpPr>
            <a:spLocks noGrp="1"/>
          </p:cNvSpPr>
          <p:nvPr>
            <p:ph idx="1"/>
          </p:nvPr>
        </p:nvSpPr>
        <p:spPr>
          <a:xfrm>
            <a:off x="301751" y="1299412"/>
            <a:ext cx="8709901" cy="5402178"/>
          </a:xfrm>
        </p:spPr>
        <p:txBody>
          <a:bodyPr>
            <a:normAutofit fontScale="62500" lnSpcReduction="20000"/>
          </a:bodyPr>
          <a:lstStyle/>
          <a:p>
            <a:r>
              <a:rPr lang="en-US" dirty="0"/>
              <a:t>Why Refactor?</a:t>
            </a:r>
          </a:p>
          <a:p>
            <a:pPr lvl="1"/>
            <a:r>
              <a:rPr lang="en-US" dirty="0"/>
              <a:t>Spotting the “conditional from hell” is fairly easy. The indentations of each level of </a:t>
            </a:r>
            <a:r>
              <a:rPr lang="en-US" dirty="0" err="1"/>
              <a:t>nestedness</a:t>
            </a:r>
            <a:r>
              <a:rPr lang="en-US" dirty="0"/>
              <a:t> form an arrow, pointing to the right in the direction of pain and woe:</a:t>
            </a:r>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It’s difficult to figure out what each conditional does and how, since the “normal” flow of code execution isn’t immediately obvious. These conditionals indicate helter-skelter evolution, with each condition added as a stopgap measure without any thought paid to optimizing the overall structure.</a:t>
            </a:r>
          </a:p>
          <a:p>
            <a:pPr lvl="1"/>
            <a:r>
              <a:rPr lang="en-US" dirty="0"/>
              <a:t>To simplify the situation, isolate the special cases into separate conditions that immediately end execution and return a null value if the guard clauses are true. In effect, your mission here is to make the structure flat.</a:t>
            </a:r>
            <a:endParaRPr dirty="0"/>
          </a:p>
        </p:txBody>
      </p:sp>
      <p:pic>
        <p:nvPicPr>
          <p:cNvPr id="5" name="Picture 4" descr="A screen shot of a computer code&#10;&#10;AI-generated content may be incorrect.">
            <a:extLst>
              <a:ext uri="{FF2B5EF4-FFF2-40B4-BE49-F238E27FC236}">
                <a16:creationId xmlns:a16="http://schemas.microsoft.com/office/drawing/2014/main" id="{FD73848E-82E6-D413-7D46-961078382D9B}"/>
              </a:ext>
            </a:extLst>
          </p:cNvPr>
          <p:cNvPicPr>
            <a:picLocks noChangeAspect="1"/>
          </p:cNvPicPr>
          <p:nvPr/>
        </p:nvPicPr>
        <p:blipFill>
          <a:blip r:embed="rId2"/>
          <a:stretch>
            <a:fillRect/>
          </a:stretch>
        </p:blipFill>
        <p:spPr>
          <a:xfrm>
            <a:off x="3405024" y="2116505"/>
            <a:ext cx="1724189" cy="2624990"/>
          </a:xfrm>
          <a:prstGeom prst="rect">
            <a:avLst/>
          </a:prstGeom>
        </p:spPr>
      </p:pic>
    </p:spTree>
    <p:extLst>
      <p:ext uri="{BB962C8B-B14F-4D97-AF65-F5344CB8AC3E}">
        <p14:creationId xmlns:p14="http://schemas.microsoft.com/office/powerpoint/2010/main" val="40218586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Nested Conditional with Guard Clauses</a:t>
            </a:r>
            <a:endParaRPr dirty="0"/>
          </a:p>
        </p:txBody>
      </p:sp>
      <p:sp>
        <p:nvSpPr>
          <p:cNvPr id="3" name="Content Placeholder 2"/>
          <p:cNvSpPr>
            <a:spLocks noGrp="1"/>
          </p:cNvSpPr>
          <p:nvPr>
            <p:ph idx="1"/>
          </p:nvPr>
        </p:nvSpPr>
        <p:spPr>
          <a:xfrm>
            <a:off x="301751" y="1299412"/>
            <a:ext cx="8709901" cy="5402178"/>
          </a:xfrm>
        </p:spPr>
        <p:txBody>
          <a:bodyPr>
            <a:normAutofit fontScale="92500"/>
          </a:bodyPr>
          <a:lstStyle/>
          <a:p>
            <a:r>
              <a:rPr lang="en-US" dirty="0"/>
              <a:t>How to Refactor?</a:t>
            </a:r>
          </a:p>
          <a:p>
            <a:pPr lvl="1"/>
            <a:r>
              <a:rPr lang="en-US" dirty="0"/>
              <a:t>Try to rid the code of side effects—</a:t>
            </a:r>
            <a:r>
              <a:rPr lang="en-US" b="1" dirty="0"/>
              <a:t>Separate Query from Modifier</a:t>
            </a:r>
            <a:r>
              <a:rPr lang="en-US" dirty="0"/>
              <a:t> may be helpful for the purpose. This solution will be necessary for the reshuffling described below.</a:t>
            </a:r>
          </a:p>
          <a:p>
            <a:pPr marL="971550" lvl="1" indent="-514350">
              <a:buFont typeface="+mj-lt"/>
              <a:buAutoNum type="arabicPeriod"/>
            </a:pPr>
            <a:r>
              <a:rPr lang="en-US" dirty="0"/>
              <a:t>Isolate all guard clauses that lead to calling an exception or immediate return of a value from the method. Place these conditions at the beginning of the method.</a:t>
            </a:r>
          </a:p>
          <a:p>
            <a:pPr marL="971550" lvl="1" indent="-514350">
              <a:buFont typeface="+mj-lt"/>
              <a:buAutoNum type="arabicPeriod"/>
            </a:pPr>
            <a:r>
              <a:rPr lang="en-US" dirty="0"/>
              <a:t>After rearrangement is complete and all tests are successfully completed, see whether you can use </a:t>
            </a:r>
            <a:r>
              <a:rPr lang="en-US" b="1" dirty="0"/>
              <a:t>Consolidate Conditional Expression </a:t>
            </a:r>
            <a:r>
              <a:rPr lang="en-US" dirty="0"/>
              <a:t>for guard clauses that lead to the same exceptions or returned values.</a:t>
            </a:r>
          </a:p>
        </p:txBody>
      </p:sp>
    </p:spTree>
    <p:extLst>
      <p:ext uri="{BB962C8B-B14F-4D97-AF65-F5344CB8AC3E}">
        <p14:creationId xmlns:p14="http://schemas.microsoft.com/office/powerpoint/2010/main" val="44658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Temp</a:t>
            </a:r>
            <a:endParaRPr dirty="0"/>
          </a:p>
        </p:txBody>
      </p:sp>
      <p:sp>
        <p:nvSpPr>
          <p:cNvPr id="3" name="Content Placeholder 2"/>
          <p:cNvSpPr>
            <a:spLocks noGrp="1"/>
          </p:cNvSpPr>
          <p:nvPr>
            <p:ph idx="1"/>
          </p:nvPr>
        </p:nvSpPr>
        <p:spPr>
          <a:xfrm>
            <a:off x="301751" y="1299412"/>
            <a:ext cx="8505365" cy="5402178"/>
          </a:xfrm>
        </p:spPr>
        <p:txBody>
          <a:bodyPr>
            <a:normAutofit fontScale="85000" lnSpcReduction="10000"/>
          </a:bodyPr>
          <a:lstStyle/>
          <a:p>
            <a:r>
              <a:rPr lang="en-US" dirty="0"/>
              <a:t>Why Refactor?</a:t>
            </a:r>
          </a:p>
          <a:p>
            <a:pPr lvl="1"/>
            <a:r>
              <a:rPr lang="en-US" dirty="0"/>
              <a:t>Inline local variables are almost always used as part of </a:t>
            </a:r>
            <a:r>
              <a:rPr lang="en-US" b="1" dirty="0"/>
              <a:t>Replace Temp with Query </a:t>
            </a:r>
            <a:r>
              <a:rPr lang="en-US" dirty="0"/>
              <a:t>or to pave the way for </a:t>
            </a:r>
            <a:r>
              <a:rPr lang="en-US" b="1" dirty="0"/>
              <a:t>Extract Method</a:t>
            </a:r>
            <a:r>
              <a:rPr lang="en-US" dirty="0"/>
              <a:t>.</a:t>
            </a:r>
          </a:p>
          <a:p>
            <a:r>
              <a:rPr lang="en-US" dirty="0"/>
              <a:t>Benefits</a:t>
            </a:r>
          </a:p>
          <a:p>
            <a:pPr lvl="1"/>
            <a:r>
              <a:rPr lang="en-US" dirty="0"/>
              <a:t>This refactoring technique offers almost no benefit in and of itself. However, if the variable is assigned the result of a method, you can marginally improve the readability of the program by getting rid of the unnecessary variable.</a:t>
            </a:r>
          </a:p>
          <a:p>
            <a:r>
              <a:rPr lang="en-US" dirty="0"/>
              <a:t>Drawbacks</a:t>
            </a:r>
          </a:p>
          <a:p>
            <a:pPr lvl="1"/>
            <a:r>
              <a:rPr lang="en-US" dirty="0"/>
              <a:t>Sometimes seemingly useless temps are used to cache the result of an expensive operation that’s reused several times. So before using this refactoring technique, make sure that simplicity won’t come at the cost of performance.</a:t>
            </a:r>
            <a:endParaRPr dirty="0"/>
          </a:p>
        </p:txBody>
      </p:sp>
    </p:spTree>
    <p:extLst>
      <p:ext uri="{BB962C8B-B14F-4D97-AF65-F5344CB8AC3E}">
        <p14:creationId xmlns:p14="http://schemas.microsoft.com/office/powerpoint/2010/main" val="323850853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Conditional with Polymorphism</a:t>
            </a:r>
            <a:endParaRPr dirty="0"/>
          </a:p>
        </p:txBody>
      </p:sp>
      <p:sp>
        <p:nvSpPr>
          <p:cNvPr id="3" name="Content Placeholder 2"/>
          <p:cNvSpPr>
            <a:spLocks noGrp="1"/>
          </p:cNvSpPr>
          <p:nvPr>
            <p:ph idx="1"/>
          </p:nvPr>
        </p:nvSpPr>
        <p:spPr>
          <a:xfrm>
            <a:off x="301752" y="1417639"/>
            <a:ext cx="8685086" cy="2011361"/>
          </a:xfrm>
        </p:spPr>
        <p:txBody>
          <a:bodyPr>
            <a:normAutofit fontScale="62500" lnSpcReduction="20000"/>
          </a:bodyPr>
          <a:lstStyle/>
          <a:p>
            <a:r>
              <a:rPr lang="en-US" b="1" dirty="0"/>
              <a:t>Problem: </a:t>
            </a:r>
            <a:r>
              <a:rPr lang="en-US" dirty="0"/>
              <a:t>You have a conditional that performs various actions depending on object type or properties.</a:t>
            </a:r>
          </a:p>
          <a:p>
            <a:r>
              <a:rPr lang="en-US" b="1" dirty="0"/>
              <a:t>Solution: </a:t>
            </a:r>
            <a:r>
              <a:rPr lang="en-US" dirty="0"/>
              <a:t>Create subclasses matching the branches of the conditional. In them, create a shared method and move code from the corresponding branch of the conditional to it. Then replace the conditional with the relevant method call. The result is that the proper implementation will be attained via polymorphism depending on the object class.</a:t>
            </a:r>
            <a:endParaRPr dirty="0"/>
          </a:p>
        </p:txBody>
      </p:sp>
      <p:pic>
        <p:nvPicPr>
          <p:cNvPr id="5" name="Picture 4" descr="A computer screen shot of text&#10;&#10;AI-generated content may be incorrect.">
            <a:extLst>
              <a:ext uri="{FF2B5EF4-FFF2-40B4-BE49-F238E27FC236}">
                <a16:creationId xmlns:a16="http://schemas.microsoft.com/office/drawing/2014/main" id="{D1B61E19-DCBA-F1BC-55A7-E5B6BB6E70D6}"/>
              </a:ext>
            </a:extLst>
          </p:cNvPr>
          <p:cNvPicPr>
            <a:picLocks noChangeAspect="1"/>
          </p:cNvPicPr>
          <p:nvPr/>
        </p:nvPicPr>
        <p:blipFill>
          <a:blip r:embed="rId2"/>
          <a:stretch>
            <a:fillRect/>
          </a:stretch>
        </p:blipFill>
        <p:spPr>
          <a:xfrm>
            <a:off x="157162" y="3362676"/>
            <a:ext cx="4399888" cy="2195161"/>
          </a:xfrm>
          <a:prstGeom prst="rect">
            <a:avLst/>
          </a:prstGeom>
        </p:spPr>
      </p:pic>
      <p:pic>
        <p:nvPicPr>
          <p:cNvPr id="7" name="Picture 6" descr="A screen shot of a computer program&#10;&#10;AI-generated content may be incorrect.">
            <a:extLst>
              <a:ext uri="{FF2B5EF4-FFF2-40B4-BE49-F238E27FC236}">
                <a16:creationId xmlns:a16="http://schemas.microsoft.com/office/drawing/2014/main" id="{A662FEF5-C0A7-44D3-72BC-F6B5B642CD67}"/>
              </a:ext>
            </a:extLst>
          </p:cNvPr>
          <p:cNvPicPr>
            <a:picLocks noChangeAspect="1"/>
          </p:cNvPicPr>
          <p:nvPr/>
        </p:nvPicPr>
        <p:blipFill>
          <a:blip r:embed="rId3"/>
          <a:stretch>
            <a:fillRect/>
          </a:stretch>
        </p:blipFill>
        <p:spPr>
          <a:xfrm>
            <a:off x="4643342" y="3151809"/>
            <a:ext cx="4425382" cy="3306141"/>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2774170">
            <a:off x="3802346" y="2985961"/>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05876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Conditional with Polymorphism</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Why Refactor?</a:t>
            </a:r>
          </a:p>
          <a:p>
            <a:pPr lvl="1"/>
            <a:r>
              <a:rPr lang="en-US" dirty="0"/>
              <a:t>This refactoring technique can help if your code contains operators performing various tasks that vary based on:</a:t>
            </a:r>
          </a:p>
          <a:p>
            <a:pPr lvl="2"/>
            <a:r>
              <a:rPr lang="en-US" dirty="0"/>
              <a:t>Class of the object or interface that it implements</a:t>
            </a:r>
          </a:p>
          <a:p>
            <a:pPr lvl="2"/>
            <a:r>
              <a:rPr lang="en-US" dirty="0"/>
              <a:t>Value of an object’s field</a:t>
            </a:r>
          </a:p>
          <a:p>
            <a:pPr lvl="2"/>
            <a:r>
              <a:rPr lang="en-US" dirty="0"/>
              <a:t>Result of calling one of an object’s methods</a:t>
            </a:r>
          </a:p>
          <a:p>
            <a:pPr lvl="1"/>
            <a:r>
              <a:rPr lang="en-US" dirty="0"/>
              <a:t>If a new object property or type appears, you will need to search for and add code in all similar conditionals. Thus, the benefit of this technique is multiplied if there are multiple conditionals scattered throughout all of an object’s methods.</a:t>
            </a:r>
            <a:endParaRPr dirty="0"/>
          </a:p>
        </p:txBody>
      </p:sp>
    </p:spTree>
    <p:extLst>
      <p:ext uri="{BB962C8B-B14F-4D97-AF65-F5344CB8AC3E}">
        <p14:creationId xmlns:p14="http://schemas.microsoft.com/office/powerpoint/2010/main" val="3878674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Conditional with Polymorphism</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Benefits</a:t>
            </a:r>
          </a:p>
          <a:p>
            <a:pPr lvl="1"/>
            <a:r>
              <a:rPr lang="en-US" dirty="0"/>
              <a:t>This technique adheres to the Tell-Don’t-Ask principle: instead of asking an object about its state and then performing actions based on this, it’s much easier to simply tell the object what it needs to do and let it decide for itself how to do that.</a:t>
            </a:r>
          </a:p>
          <a:p>
            <a:pPr lvl="1"/>
            <a:r>
              <a:rPr lang="en-US" dirty="0"/>
              <a:t>Removes duplicate code. You get rid of many almost identical conditionals.</a:t>
            </a:r>
          </a:p>
          <a:p>
            <a:pPr lvl="1"/>
            <a:r>
              <a:rPr lang="en-US" dirty="0"/>
              <a:t>If you need to add a new execution variant, all you need to do is add a new subclass without touching the existing code (Open/Closed Principle).</a:t>
            </a:r>
            <a:endParaRPr dirty="0"/>
          </a:p>
        </p:txBody>
      </p:sp>
    </p:spTree>
    <p:extLst>
      <p:ext uri="{BB962C8B-B14F-4D97-AF65-F5344CB8AC3E}">
        <p14:creationId xmlns:p14="http://schemas.microsoft.com/office/powerpoint/2010/main" val="2030957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Conditional with Polymorphism</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How to Refactor?</a:t>
            </a:r>
          </a:p>
          <a:p>
            <a:pPr lvl="1"/>
            <a:r>
              <a:rPr lang="en-US" dirty="0"/>
              <a:t>Preparing to Refactor</a:t>
            </a:r>
          </a:p>
          <a:p>
            <a:pPr lvl="2"/>
            <a:r>
              <a:rPr lang="en-US" dirty="0"/>
              <a:t>For this refactoring technique, you should have a ready hierarchy of classes that will contain alternative behaviors. If you don’t have a hierarchy like this, create one. Other techniques will help to make this happen:</a:t>
            </a:r>
          </a:p>
          <a:p>
            <a:pPr lvl="3">
              <a:buFont typeface="Courier New" panose="02070309020205020404" pitchFamily="49" charset="0"/>
              <a:buChar char="o"/>
            </a:pPr>
            <a:r>
              <a:rPr lang="en-US" dirty="0"/>
              <a:t>Replace Type Code with Subclasses. Subclasses will be created for all values of a particular object property. This approach is simple but less flexible since you can’t create subclasses for the other properties of the object.</a:t>
            </a:r>
          </a:p>
          <a:p>
            <a:pPr lvl="3">
              <a:buFont typeface="Courier New" panose="02070309020205020404" pitchFamily="49" charset="0"/>
              <a:buChar char="o"/>
            </a:pPr>
            <a:r>
              <a:rPr lang="en-US" dirty="0"/>
              <a:t>Replace Type Code with State/Strategy. A class will be dedicated for a particular object property and subclasses will be created from it for each value of the property. The current class will contain references to the objects of this type and delegate execution to them. </a:t>
            </a:r>
          </a:p>
        </p:txBody>
      </p:sp>
    </p:spTree>
    <p:extLst>
      <p:ext uri="{BB962C8B-B14F-4D97-AF65-F5344CB8AC3E}">
        <p14:creationId xmlns:p14="http://schemas.microsoft.com/office/powerpoint/2010/main" val="5538219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Conditional with Polymorphism</a:t>
            </a:r>
            <a:endParaRPr dirty="0"/>
          </a:p>
        </p:txBody>
      </p:sp>
      <p:sp>
        <p:nvSpPr>
          <p:cNvPr id="3" name="Content Placeholder 2"/>
          <p:cNvSpPr>
            <a:spLocks noGrp="1"/>
          </p:cNvSpPr>
          <p:nvPr>
            <p:ph idx="1"/>
          </p:nvPr>
        </p:nvSpPr>
        <p:spPr>
          <a:xfrm>
            <a:off x="301751" y="1299412"/>
            <a:ext cx="8709901" cy="5402178"/>
          </a:xfrm>
        </p:spPr>
        <p:txBody>
          <a:bodyPr>
            <a:normAutofit/>
          </a:bodyPr>
          <a:lstStyle/>
          <a:p>
            <a:pPr lvl="1"/>
            <a:r>
              <a:rPr lang="en-US" dirty="0"/>
              <a:t>Refactoring Steps</a:t>
            </a:r>
          </a:p>
          <a:p>
            <a:pPr marL="1371600" lvl="2" indent="-457200">
              <a:buFont typeface="+mj-lt"/>
              <a:buAutoNum type="arabicPeriod"/>
            </a:pPr>
            <a:r>
              <a:rPr lang="en-US" dirty="0"/>
              <a:t>If the conditional is in a method that performs other actions as well, perform Extract Method.</a:t>
            </a:r>
          </a:p>
          <a:p>
            <a:pPr marL="1371600" lvl="2" indent="-457200">
              <a:buFont typeface="+mj-lt"/>
              <a:buAutoNum type="arabicPeriod"/>
            </a:pPr>
            <a:r>
              <a:rPr lang="en-US" dirty="0"/>
              <a:t>For each hierarchy subclass, redefine the method that contains the conditional and copy the code of the corresponding conditional branch to that location.</a:t>
            </a:r>
          </a:p>
          <a:p>
            <a:pPr marL="1371600" lvl="2" indent="-457200">
              <a:buFont typeface="+mj-lt"/>
              <a:buAutoNum type="arabicPeriod"/>
            </a:pPr>
            <a:r>
              <a:rPr lang="en-US" dirty="0"/>
              <a:t>Delete this branch from the conditional.</a:t>
            </a:r>
          </a:p>
          <a:p>
            <a:pPr marL="1371600" lvl="2" indent="-457200">
              <a:buFont typeface="+mj-lt"/>
              <a:buAutoNum type="arabicPeriod"/>
            </a:pPr>
            <a:r>
              <a:rPr lang="en-US" dirty="0"/>
              <a:t>Repeat replacement until the conditional is empty. Then delete the conditional and declare the method abstract.</a:t>
            </a:r>
          </a:p>
        </p:txBody>
      </p:sp>
    </p:spTree>
    <p:extLst>
      <p:ext uri="{BB962C8B-B14F-4D97-AF65-F5344CB8AC3E}">
        <p14:creationId xmlns:p14="http://schemas.microsoft.com/office/powerpoint/2010/main" val="16408359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Null Object</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Since some methods return null instead of real objects, you have many checks for null in your code.</a:t>
            </a:r>
          </a:p>
          <a:p>
            <a:r>
              <a:rPr lang="en-US" b="1" dirty="0"/>
              <a:t>Solution: </a:t>
            </a:r>
            <a:r>
              <a:rPr lang="en-US" dirty="0"/>
              <a:t>Instead of null, return a null object that exhibits the default behavior.</a:t>
            </a:r>
            <a:endParaRPr dirty="0"/>
          </a:p>
        </p:txBody>
      </p:sp>
      <p:pic>
        <p:nvPicPr>
          <p:cNvPr id="5" name="Picture 4" descr="A screen shot of a computer screen&#10;&#10;AI-generated content may be incorrect.">
            <a:extLst>
              <a:ext uri="{FF2B5EF4-FFF2-40B4-BE49-F238E27FC236}">
                <a16:creationId xmlns:a16="http://schemas.microsoft.com/office/drawing/2014/main" id="{EE68A1C8-8477-0075-34D6-4D7C3024C448}"/>
              </a:ext>
            </a:extLst>
          </p:cNvPr>
          <p:cNvPicPr>
            <a:picLocks noChangeAspect="1"/>
          </p:cNvPicPr>
          <p:nvPr/>
        </p:nvPicPr>
        <p:blipFill>
          <a:blip r:embed="rId2"/>
          <a:stretch>
            <a:fillRect/>
          </a:stretch>
        </p:blipFill>
        <p:spPr>
          <a:xfrm>
            <a:off x="301752" y="3582727"/>
            <a:ext cx="3753374" cy="1857634"/>
          </a:xfrm>
          <a:prstGeom prst="rect">
            <a:avLst/>
          </a:prstGeom>
        </p:spPr>
      </p:pic>
      <p:pic>
        <p:nvPicPr>
          <p:cNvPr id="7" name="Picture 6" descr="A screen shot of a computer program&#10;&#10;AI-generated content may be incorrect.">
            <a:extLst>
              <a:ext uri="{FF2B5EF4-FFF2-40B4-BE49-F238E27FC236}">
                <a16:creationId xmlns:a16="http://schemas.microsoft.com/office/drawing/2014/main" id="{2DD979BE-45A3-EED6-134E-977C5AAFF5AA}"/>
              </a:ext>
            </a:extLst>
          </p:cNvPr>
          <p:cNvPicPr>
            <a:picLocks noChangeAspect="1"/>
          </p:cNvPicPr>
          <p:nvPr/>
        </p:nvPicPr>
        <p:blipFill>
          <a:blip r:embed="rId3"/>
          <a:stretch>
            <a:fillRect/>
          </a:stretch>
        </p:blipFill>
        <p:spPr>
          <a:xfrm>
            <a:off x="4943474" y="3370010"/>
            <a:ext cx="4176233" cy="3487990"/>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2591999">
            <a:off x="4048093" y="3288438"/>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52979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Null Object</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Why Refactor?</a:t>
            </a:r>
          </a:p>
          <a:p>
            <a:pPr lvl="1"/>
            <a:r>
              <a:rPr lang="en-US" dirty="0"/>
              <a:t>Dozens of checks for null make your code longer and uglier.</a:t>
            </a:r>
          </a:p>
          <a:p>
            <a:endParaRPr lang="en-US" dirty="0"/>
          </a:p>
          <a:p>
            <a:r>
              <a:rPr lang="en-US" dirty="0"/>
              <a:t>Drawbacks</a:t>
            </a:r>
          </a:p>
          <a:p>
            <a:pPr lvl="1"/>
            <a:r>
              <a:rPr lang="en-US" dirty="0"/>
              <a:t>The price of getting rid of conditionals is creating yet another new class.</a:t>
            </a:r>
            <a:endParaRPr dirty="0"/>
          </a:p>
        </p:txBody>
      </p:sp>
    </p:spTree>
    <p:extLst>
      <p:ext uri="{BB962C8B-B14F-4D97-AF65-F5344CB8AC3E}">
        <p14:creationId xmlns:p14="http://schemas.microsoft.com/office/powerpoint/2010/main" val="41262798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Null Object</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How to Refactor?</a:t>
            </a:r>
          </a:p>
          <a:p>
            <a:pPr marL="971550" lvl="1" indent="-514350">
              <a:buFont typeface="+mj-lt"/>
              <a:buAutoNum type="arabicPeriod"/>
            </a:pPr>
            <a:r>
              <a:rPr lang="en-US" dirty="0"/>
              <a:t>From the class in question, create a subclass that will perform the role of null object.</a:t>
            </a:r>
          </a:p>
          <a:p>
            <a:pPr marL="971550" lvl="1" indent="-514350">
              <a:buFont typeface="+mj-lt"/>
              <a:buAutoNum type="arabicPeriod"/>
            </a:pPr>
            <a:r>
              <a:rPr lang="en-US" dirty="0"/>
              <a:t>In both classes, create the method </a:t>
            </a:r>
            <a:r>
              <a:rPr lang="en-US" dirty="0" err="1"/>
              <a:t>isNull</a:t>
            </a:r>
            <a:r>
              <a:rPr lang="en-US" dirty="0"/>
              <a:t>(), which will return true for a null object and false for a real class.</a:t>
            </a:r>
          </a:p>
          <a:p>
            <a:pPr marL="971550" lvl="1" indent="-514350">
              <a:buFont typeface="+mj-lt"/>
              <a:buAutoNum type="arabicPeriod"/>
            </a:pPr>
            <a:r>
              <a:rPr lang="en-US" dirty="0"/>
              <a:t>Find all places where the code may return null instead of a real object. Change the code so that it returns a null object.</a:t>
            </a:r>
          </a:p>
          <a:p>
            <a:pPr marL="971550" lvl="1" indent="-514350">
              <a:buFont typeface="+mj-lt"/>
              <a:buAutoNum type="arabicPeriod"/>
            </a:pPr>
            <a:r>
              <a:rPr lang="en-US" dirty="0"/>
              <a:t>Find all places where the variables of the real class are compared with null. Replace these checks with a call for </a:t>
            </a:r>
            <a:r>
              <a:rPr lang="en-US" dirty="0" err="1"/>
              <a:t>isNull</a:t>
            </a:r>
            <a:r>
              <a:rPr lang="en-US" dirty="0"/>
              <a:t>().</a:t>
            </a:r>
          </a:p>
          <a:p>
            <a:pPr marL="971550" lvl="1" indent="-514350">
              <a:buFont typeface="+mj-lt"/>
              <a:buAutoNum type="arabicPeriod"/>
            </a:pPr>
            <a:r>
              <a:rPr lang="en-US" dirty="0"/>
              <a:t> </a:t>
            </a:r>
          </a:p>
          <a:p>
            <a:pPr marL="1371600" lvl="2" indent="-514350">
              <a:buFont typeface="Courier New" panose="02070309020205020404" pitchFamily="49" charset="0"/>
              <a:buChar char="o"/>
            </a:pPr>
            <a:r>
              <a:rPr lang="en-US" dirty="0"/>
              <a:t>If methods of the original class are run in these conditionals when a value doesn’t equal null, redefine these methods in the null class and insert the code from the else part of the condition there. Then you can delete the entire conditional and differing behavior will be implemented via polymorphism.</a:t>
            </a:r>
          </a:p>
          <a:p>
            <a:pPr marL="1371600" lvl="2" indent="-514350">
              <a:buFont typeface="Courier New" panose="02070309020205020404" pitchFamily="49" charset="0"/>
              <a:buChar char="o"/>
            </a:pPr>
            <a:r>
              <a:rPr lang="en-US" dirty="0"/>
              <a:t>If things aren’t so simple and the methods can’t be redefined, see if you can simply extract the operators that were supposed to be performed in the case of a null value to new methods of the null object. Call these methods instead of the old code in else as the operations by default. </a:t>
            </a:r>
          </a:p>
        </p:txBody>
      </p:sp>
    </p:spTree>
    <p:extLst>
      <p:ext uri="{BB962C8B-B14F-4D97-AF65-F5344CB8AC3E}">
        <p14:creationId xmlns:p14="http://schemas.microsoft.com/office/powerpoint/2010/main" val="8464005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Assertion</a:t>
            </a:r>
            <a:endParaRPr dirty="0"/>
          </a:p>
        </p:txBody>
      </p:sp>
      <p:sp>
        <p:nvSpPr>
          <p:cNvPr id="3" name="Content Placeholder 2"/>
          <p:cNvSpPr>
            <a:spLocks noGrp="1"/>
          </p:cNvSpPr>
          <p:nvPr>
            <p:ph idx="1"/>
          </p:nvPr>
        </p:nvSpPr>
        <p:spPr>
          <a:xfrm>
            <a:off x="301752" y="1417639"/>
            <a:ext cx="8385048" cy="2095582"/>
          </a:xfrm>
        </p:spPr>
        <p:txBody>
          <a:bodyPr>
            <a:normAutofit fontScale="92500"/>
          </a:bodyPr>
          <a:lstStyle/>
          <a:p>
            <a:r>
              <a:rPr lang="en-US" b="1" dirty="0"/>
              <a:t>Problem: </a:t>
            </a:r>
            <a:r>
              <a:rPr lang="en-US" dirty="0"/>
              <a:t>For a portion of code to work correctly, certain conditions or values must be true.</a:t>
            </a:r>
          </a:p>
          <a:p>
            <a:r>
              <a:rPr lang="en-US" b="1" dirty="0"/>
              <a:t>Solution: </a:t>
            </a:r>
            <a:r>
              <a:rPr lang="en-US" dirty="0"/>
              <a:t>Replace these assumptions with specific assertion checks.</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4594858" y="4270152"/>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code&#10;&#10;AI-generated content may be incorrect.">
            <a:extLst>
              <a:ext uri="{FF2B5EF4-FFF2-40B4-BE49-F238E27FC236}">
                <a16:creationId xmlns:a16="http://schemas.microsoft.com/office/drawing/2014/main" id="{FFAE71EB-6FBD-E0E2-28BA-F0D468706C1E}"/>
              </a:ext>
            </a:extLst>
          </p:cNvPr>
          <p:cNvPicPr>
            <a:picLocks noChangeAspect="1"/>
          </p:cNvPicPr>
          <p:nvPr/>
        </p:nvPicPr>
        <p:blipFill>
          <a:blip r:embed="rId2"/>
          <a:stretch>
            <a:fillRect/>
          </a:stretch>
        </p:blipFill>
        <p:spPr>
          <a:xfrm>
            <a:off x="301753" y="3429000"/>
            <a:ext cx="3985943" cy="1550470"/>
          </a:xfrm>
          <a:prstGeom prst="rect">
            <a:avLst/>
          </a:prstGeom>
        </p:spPr>
      </p:pic>
      <p:pic>
        <p:nvPicPr>
          <p:cNvPr id="7" name="Picture 6" descr="A black screen with white text&#10;&#10;AI-generated content may be incorrect.">
            <a:extLst>
              <a:ext uri="{FF2B5EF4-FFF2-40B4-BE49-F238E27FC236}">
                <a16:creationId xmlns:a16="http://schemas.microsoft.com/office/drawing/2014/main" id="{2C60155A-9BDC-BB9A-B408-EA5857B4BE6F}"/>
              </a:ext>
            </a:extLst>
          </p:cNvPr>
          <p:cNvPicPr>
            <a:picLocks noChangeAspect="1"/>
          </p:cNvPicPr>
          <p:nvPr/>
        </p:nvPicPr>
        <p:blipFill>
          <a:blip r:embed="rId3"/>
          <a:stretch>
            <a:fillRect/>
          </a:stretch>
        </p:blipFill>
        <p:spPr>
          <a:xfrm>
            <a:off x="1453221" y="5127708"/>
            <a:ext cx="7683770" cy="1740172"/>
          </a:xfrm>
          <a:prstGeom prst="rect">
            <a:avLst/>
          </a:prstGeom>
        </p:spPr>
      </p:pic>
    </p:spTree>
    <p:extLst>
      <p:ext uri="{BB962C8B-B14F-4D97-AF65-F5344CB8AC3E}">
        <p14:creationId xmlns:p14="http://schemas.microsoft.com/office/powerpoint/2010/main" val="29425958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Assertion</a:t>
            </a:r>
            <a:endParaRPr dirty="0"/>
          </a:p>
        </p:txBody>
      </p:sp>
      <p:sp>
        <p:nvSpPr>
          <p:cNvPr id="3" name="Content Placeholder 2"/>
          <p:cNvSpPr>
            <a:spLocks noGrp="1"/>
          </p:cNvSpPr>
          <p:nvPr>
            <p:ph idx="1"/>
          </p:nvPr>
        </p:nvSpPr>
        <p:spPr>
          <a:xfrm>
            <a:off x="301751" y="1299412"/>
            <a:ext cx="8709901" cy="5402178"/>
          </a:xfrm>
        </p:spPr>
        <p:txBody>
          <a:bodyPr>
            <a:normAutofit fontScale="92500"/>
          </a:bodyPr>
          <a:lstStyle/>
          <a:p>
            <a:r>
              <a:rPr lang="en-US" dirty="0"/>
              <a:t>Why Refactor?</a:t>
            </a:r>
          </a:p>
          <a:p>
            <a:pPr lvl="1"/>
            <a:r>
              <a:rPr lang="en-US" dirty="0"/>
              <a:t> Say that a portion of code assumes something about, for example, the current condition of an object or value of a parameter or local variable. Usually, this assumption will always hold true except in the event of an error.</a:t>
            </a:r>
          </a:p>
          <a:p>
            <a:pPr lvl="1"/>
            <a:r>
              <a:rPr lang="en-US" dirty="0"/>
              <a:t>Make these assumptions obvious by adding corresponding assertions. As with type hinting in method parameters, these assertions can act as live documentation for your code.</a:t>
            </a:r>
          </a:p>
          <a:p>
            <a:pPr lvl="1"/>
            <a:r>
              <a:rPr lang="en-US" dirty="0"/>
              <a:t>As a guideline to see where your code needs assertions, check for comments that describe the conditions under which a particular method will work.</a:t>
            </a:r>
            <a:endParaRPr dirty="0"/>
          </a:p>
        </p:txBody>
      </p:sp>
    </p:spTree>
    <p:extLst>
      <p:ext uri="{BB962C8B-B14F-4D97-AF65-F5344CB8AC3E}">
        <p14:creationId xmlns:p14="http://schemas.microsoft.com/office/powerpoint/2010/main" val="1789530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Temp</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How to Refactor?</a:t>
            </a:r>
          </a:p>
          <a:p>
            <a:pPr marL="971550" lvl="1" indent="-514350">
              <a:buFont typeface="+mj-lt"/>
              <a:buAutoNum type="arabicPeriod"/>
            </a:pPr>
            <a:r>
              <a:rPr lang="en-US" dirty="0"/>
              <a:t>Find all places that use the variable. Instead of the variable, use the expression that had been assigned to it.</a:t>
            </a:r>
          </a:p>
          <a:p>
            <a:pPr marL="971550" lvl="1" indent="-514350">
              <a:buFont typeface="+mj-lt"/>
              <a:buAutoNum type="arabicPeriod"/>
            </a:pPr>
            <a:r>
              <a:rPr lang="en-US" dirty="0"/>
              <a:t>Delete the declaration of the variable and its assignment line.</a:t>
            </a:r>
          </a:p>
        </p:txBody>
      </p:sp>
    </p:spTree>
    <p:extLst>
      <p:ext uri="{BB962C8B-B14F-4D97-AF65-F5344CB8AC3E}">
        <p14:creationId xmlns:p14="http://schemas.microsoft.com/office/powerpoint/2010/main" val="38490760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Assertion</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Benefits</a:t>
            </a:r>
          </a:p>
          <a:p>
            <a:pPr lvl="1"/>
            <a:r>
              <a:rPr lang="en-US" dirty="0"/>
              <a:t>If an assumption isn’t true and the code therefore gives the wrong result, it’s better to stop execution before this causes fatal consequences and data corruption. This also means that you neglected to write a necessary test when devising ways to perform testing of the program.</a:t>
            </a:r>
          </a:p>
          <a:p>
            <a:pPr lvl="1"/>
            <a:endParaRPr lang="en-US" dirty="0"/>
          </a:p>
          <a:p>
            <a:r>
              <a:rPr lang="en-US" dirty="0"/>
              <a:t>Drawbacks</a:t>
            </a:r>
          </a:p>
          <a:p>
            <a:pPr lvl="1"/>
            <a:r>
              <a:rPr lang="en-US" dirty="0"/>
              <a:t>Sometimes an exception is more appropriate than a simple assertion. You can select the necessary class of the exception and let the remaining code handle it correctly.</a:t>
            </a:r>
          </a:p>
          <a:p>
            <a:pPr lvl="1"/>
            <a:r>
              <a:rPr lang="en-US" dirty="0"/>
              <a:t>When is an exception better than a simple assertion? If the exception can be caused by actions of the user or system and you can handle the exception. On the other hand, ordinary unnamed and unhandled exceptions are basically equivalent to simple assertions—you don’t handle them, and they’re caused exclusively as the result of a program bug that never should have occurred.</a:t>
            </a:r>
            <a:endParaRPr dirty="0"/>
          </a:p>
        </p:txBody>
      </p:sp>
    </p:spTree>
    <p:extLst>
      <p:ext uri="{BB962C8B-B14F-4D97-AF65-F5344CB8AC3E}">
        <p14:creationId xmlns:p14="http://schemas.microsoft.com/office/powerpoint/2010/main" val="18603495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Assertion</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When you see that a condition is assumed, add an assertion for this condition in order to make sure.</a:t>
            </a:r>
          </a:p>
          <a:p>
            <a:pPr marL="971550" lvl="1" indent="-514350">
              <a:buFont typeface="+mj-lt"/>
              <a:buAutoNum type="arabicPeriod"/>
            </a:pPr>
            <a:r>
              <a:rPr lang="en-US" dirty="0"/>
              <a:t>Adding the assertion shouldn’t change the program’s behavior.</a:t>
            </a:r>
          </a:p>
          <a:p>
            <a:pPr marL="971550" lvl="1" indent="-514350">
              <a:buFont typeface="+mj-lt"/>
              <a:buAutoNum type="arabicPeriod"/>
            </a:pPr>
            <a:r>
              <a:rPr lang="en-US" dirty="0"/>
              <a:t>Don’t overdo it with use of assertions for everything in your code. Check for only the conditions that are necessary for correct functioning of the code. If your code is working normally even when a particular assertion is false, you can safely remove the assertion. </a:t>
            </a:r>
          </a:p>
        </p:txBody>
      </p:sp>
    </p:spTree>
    <p:extLst>
      <p:ext uri="{BB962C8B-B14F-4D97-AF65-F5344CB8AC3E}">
        <p14:creationId xmlns:p14="http://schemas.microsoft.com/office/powerpoint/2010/main" val="14284779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0B0F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Simplifying Method Calls</a:t>
            </a:r>
            <a:endParaRPr dirty="0"/>
          </a:p>
        </p:txBody>
      </p:sp>
      <p:sp>
        <p:nvSpPr>
          <p:cNvPr id="3" name="Content Placeholder 2"/>
          <p:cNvSpPr>
            <a:spLocks noGrp="1"/>
          </p:cNvSpPr>
          <p:nvPr>
            <p:ph idx="1"/>
          </p:nvPr>
        </p:nvSpPr>
        <p:spPr>
          <a:xfrm>
            <a:off x="301752" y="1417638"/>
            <a:ext cx="8613648" cy="5440362"/>
          </a:xfrm>
        </p:spPr>
        <p:txBody>
          <a:bodyPr>
            <a:normAutofit fontScale="70000" lnSpcReduction="20000"/>
          </a:bodyPr>
          <a:lstStyle/>
          <a:p>
            <a:r>
              <a:rPr lang="en-US" dirty="0"/>
              <a:t>These techniques make method calls simpler and easier to understand. This, in turn, simplifies the interfaces for interaction between classes.</a:t>
            </a:r>
          </a:p>
          <a:p>
            <a:r>
              <a:rPr lang="en-US" dirty="0"/>
              <a:t>Techniques:</a:t>
            </a:r>
          </a:p>
          <a:p>
            <a:pPr lvl="1"/>
            <a:r>
              <a:rPr lang="en-US" dirty="0"/>
              <a:t>Rename Method</a:t>
            </a:r>
          </a:p>
          <a:p>
            <a:pPr lvl="1"/>
            <a:r>
              <a:rPr lang="en-US" dirty="0"/>
              <a:t>Add Parameter</a:t>
            </a:r>
          </a:p>
          <a:p>
            <a:pPr lvl="1"/>
            <a:r>
              <a:rPr lang="en-US" dirty="0"/>
              <a:t>Remove Parameter</a:t>
            </a:r>
          </a:p>
          <a:p>
            <a:pPr lvl="1"/>
            <a:r>
              <a:rPr lang="en-US" dirty="0"/>
              <a:t>Separate Query from Modifier</a:t>
            </a:r>
          </a:p>
          <a:p>
            <a:pPr lvl="1"/>
            <a:r>
              <a:rPr lang="en-US" dirty="0"/>
              <a:t>Parameterize Method</a:t>
            </a:r>
          </a:p>
          <a:p>
            <a:pPr lvl="1"/>
            <a:r>
              <a:rPr lang="en-US" dirty="0"/>
              <a:t>Replace Parameter with Explicit Methods</a:t>
            </a:r>
          </a:p>
          <a:p>
            <a:pPr lvl="1"/>
            <a:r>
              <a:rPr lang="en-US" dirty="0"/>
              <a:t>Preserve Whole Object</a:t>
            </a:r>
          </a:p>
          <a:p>
            <a:pPr lvl="1"/>
            <a:r>
              <a:rPr lang="en-US" dirty="0"/>
              <a:t>Replace Parameter with Method Call</a:t>
            </a:r>
          </a:p>
          <a:p>
            <a:pPr lvl="1"/>
            <a:r>
              <a:rPr lang="en-US" dirty="0"/>
              <a:t>Introduce Parameter Object</a:t>
            </a:r>
          </a:p>
          <a:p>
            <a:pPr lvl="1"/>
            <a:r>
              <a:rPr lang="en-US" dirty="0"/>
              <a:t>Remove Setting Method</a:t>
            </a:r>
          </a:p>
          <a:p>
            <a:pPr lvl="1"/>
            <a:r>
              <a:rPr lang="en-US" dirty="0"/>
              <a:t>Hide Method</a:t>
            </a:r>
          </a:p>
          <a:p>
            <a:pPr lvl="1"/>
            <a:r>
              <a:rPr lang="en-US" dirty="0"/>
              <a:t>Replace Constructor with Factory Method</a:t>
            </a:r>
          </a:p>
          <a:p>
            <a:pPr lvl="1"/>
            <a:r>
              <a:rPr lang="en-US" dirty="0"/>
              <a:t>Replace Error Code with Exception</a:t>
            </a:r>
          </a:p>
          <a:p>
            <a:pPr lvl="1"/>
            <a:r>
              <a:rPr lang="en-US" dirty="0"/>
              <a:t>Replace Error Code with Exception</a:t>
            </a:r>
          </a:p>
        </p:txBody>
      </p:sp>
    </p:spTree>
    <p:extLst>
      <p:ext uri="{BB962C8B-B14F-4D97-AF65-F5344CB8AC3E}">
        <p14:creationId xmlns:p14="http://schemas.microsoft.com/office/powerpoint/2010/main" val="38137250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descr="A close-up of a keyboard&#10;&#10;AI-generated content may be incorrect.">
            <a:extLst>
              <a:ext uri="{FF2B5EF4-FFF2-40B4-BE49-F238E27FC236}">
                <a16:creationId xmlns:a16="http://schemas.microsoft.com/office/drawing/2014/main" id="{A9C5DC84-272D-FFB1-CFCD-A3A8BE8D770F}"/>
              </a:ext>
            </a:extLst>
          </p:cNvPr>
          <p:cNvPicPr>
            <a:picLocks noChangeAspect="1"/>
          </p:cNvPicPr>
          <p:nvPr/>
        </p:nvPicPr>
        <p:blipFill>
          <a:blip r:embed="rId2"/>
          <a:stretch>
            <a:fillRect/>
          </a:stretch>
        </p:blipFill>
        <p:spPr>
          <a:xfrm>
            <a:off x="909288" y="3127608"/>
            <a:ext cx="8028119" cy="2102968"/>
          </a:xfrm>
          <a:prstGeom prst="rect">
            <a:avLst/>
          </a:prstGeom>
        </p:spPr>
      </p:pic>
      <p:sp>
        <p:nvSpPr>
          <p:cNvPr id="2" name="Title 1"/>
          <p:cNvSpPr>
            <a:spLocks noGrp="1"/>
          </p:cNvSpPr>
          <p:nvPr>
            <p:ph type="title"/>
          </p:nvPr>
        </p:nvSpPr>
        <p:spPr/>
        <p:txBody>
          <a:bodyPr/>
          <a:lstStyle/>
          <a:p>
            <a:r>
              <a:rPr lang="en-US" dirty="0"/>
              <a:t> Rename Method</a:t>
            </a:r>
            <a:endParaRPr dirty="0"/>
          </a:p>
        </p:txBody>
      </p:sp>
      <p:sp>
        <p:nvSpPr>
          <p:cNvPr id="3" name="Content Placeholder 2"/>
          <p:cNvSpPr>
            <a:spLocks noGrp="1"/>
          </p:cNvSpPr>
          <p:nvPr>
            <p:ph idx="1"/>
          </p:nvPr>
        </p:nvSpPr>
        <p:spPr>
          <a:xfrm>
            <a:off x="301752" y="1417639"/>
            <a:ext cx="8385048" cy="1597024"/>
          </a:xfrm>
        </p:spPr>
        <p:txBody>
          <a:bodyPr>
            <a:normAutofit lnSpcReduction="10000"/>
          </a:bodyPr>
          <a:lstStyle/>
          <a:p>
            <a:r>
              <a:rPr lang="en-US" b="1" dirty="0"/>
              <a:t>Problem: </a:t>
            </a:r>
            <a:r>
              <a:rPr lang="en-US" dirty="0"/>
              <a:t>The name of a method doesn’t explain what the method does.</a:t>
            </a:r>
          </a:p>
          <a:p>
            <a:r>
              <a:rPr lang="en-US" b="1" dirty="0"/>
              <a:t>Solution: </a:t>
            </a:r>
            <a:r>
              <a:rPr lang="en-US" dirty="0"/>
              <a:t>Rename the method.</a:t>
            </a:r>
            <a:endParaRPr dirty="0"/>
          </a:p>
        </p:txBody>
      </p:sp>
      <p:sp>
        <p:nvSpPr>
          <p:cNvPr id="6" name="Arrow: Right 5">
            <a:extLst>
              <a:ext uri="{FF2B5EF4-FFF2-40B4-BE49-F238E27FC236}">
                <a16:creationId xmlns:a16="http://schemas.microsoft.com/office/drawing/2014/main" id="{4745488E-7B85-3F6C-33A1-714F6EF3681E}"/>
              </a:ext>
            </a:extLst>
          </p:cNvPr>
          <p:cNvSpPr/>
          <p:nvPr/>
        </p:nvSpPr>
        <p:spPr>
          <a:xfrm>
            <a:off x="3143250" y="4381733"/>
            <a:ext cx="2900363" cy="3429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6515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Rename Method</a:t>
            </a:r>
            <a:endParaRPr dirty="0"/>
          </a:p>
        </p:txBody>
      </p:sp>
      <p:sp>
        <p:nvSpPr>
          <p:cNvPr id="3" name="Content Placeholder 2"/>
          <p:cNvSpPr>
            <a:spLocks noGrp="1"/>
          </p:cNvSpPr>
          <p:nvPr>
            <p:ph idx="1"/>
          </p:nvPr>
        </p:nvSpPr>
        <p:spPr>
          <a:xfrm>
            <a:off x="301751" y="1299412"/>
            <a:ext cx="8709901" cy="5402178"/>
          </a:xfrm>
        </p:spPr>
        <p:txBody>
          <a:bodyPr>
            <a:normAutofit fontScale="92500"/>
          </a:bodyPr>
          <a:lstStyle/>
          <a:p>
            <a:r>
              <a:rPr lang="en-US" dirty="0"/>
              <a:t>Why Refactor?</a:t>
            </a:r>
          </a:p>
          <a:p>
            <a:pPr lvl="1"/>
            <a:r>
              <a:rPr lang="en-US" dirty="0"/>
              <a:t>Perhaps a method was poorly named from the very beginning—for example, someone created the method in a rush and didn’t give proper care to naming it well.</a:t>
            </a:r>
          </a:p>
          <a:p>
            <a:pPr lvl="1"/>
            <a:r>
              <a:rPr lang="en-US" dirty="0"/>
              <a:t>Or perhaps the method was well named at first but as its functionality grew, the method name stopped being a good descriptor..</a:t>
            </a:r>
          </a:p>
          <a:p>
            <a:pPr lvl="1"/>
            <a:endParaRPr lang="en-US" dirty="0"/>
          </a:p>
          <a:p>
            <a:r>
              <a:rPr lang="en-US" dirty="0"/>
              <a:t>Benefits</a:t>
            </a:r>
          </a:p>
          <a:p>
            <a:pPr lvl="1"/>
            <a:r>
              <a:rPr lang="en-US" dirty="0"/>
              <a:t>Code readability. Try to give the new method a name that reflects what it does. Something like </a:t>
            </a:r>
            <a:r>
              <a:rPr lang="en-US" dirty="0" err="1"/>
              <a:t>createOrder</a:t>
            </a:r>
            <a:r>
              <a:rPr lang="en-US" dirty="0"/>
              <a:t>(), </a:t>
            </a:r>
            <a:r>
              <a:rPr lang="en-US" dirty="0" err="1"/>
              <a:t>renderCustomerInfo</a:t>
            </a:r>
            <a:r>
              <a:rPr lang="en-US" dirty="0"/>
              <a:t>(), etc.</a:t>
            </a:r>
            <a:endParaRPr dirty="0"/>
          </a:p>
        </p:txBody>
      </p:sp>
    </p:spTree>
    <p:extLst>
      <p:ext uri="{BB962C8B-B14F-4D97-AF65-F5344CB8AC3E}">
        <p14:creationId xmlns:p14="http://schemas.microsoft.com/office/powerpoint/2010/main" val="42099556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Rename Method</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How to Refactor?</a:t>
            </a:r>
          </a:p>
          <a:p>
            <a:pPr marL="971550" lvl="1" indent="-514350">
              <a:buFont typeface="+mj-lt"/>
              <a:buAutoNum type="arabicPeriod"/>
            </a:pPr>
            <a:r>
              <a:rPr lang="en-US" dirty="0"/>
              <a:t>See whether the method is defined in a superclass or subclass. If so, you must repeat all steps in these classes too.</a:t>
            </a:r>
          </a:p>
          <a:p>
            <a:pPr marL="971550" lvl="1" indent="-514350">
              <a:buFont typeface="+mj-lt"/>
              <a:buAutoNum type="arabicPeriod"/>
            </a:pPr>
            <a:r>
              <a:rPr lang="en-US" dirty="0"/>
              <a:t>The next method is important for maintaining the functionality of the program during the refactoring process. Create a new method with a new name. Copy the code of the old method to it. Delete all the code in the old method and, instead of it, insert a call for the new method.</a:t>
            </a:r>
          </a:p>
          <a:p>
            <a:pPr marL="971550" lvl="1" indent="-514350">
              <a:buFont typeface="+mj-lt"/>
              <a:buAutoNum type="arabicPeriod"/>
            </a:pPr>
            <a:r>
              <a:rPr lang="en-US" dirty="0"/>
              <a:t>Find all references to the old method and replace them with references to the new one.</a:t>
            </a:r>
          </a:p>
          <a:p>
            <a:pPr marL="971550" lvl="1" indent="-514350">
              <a:buFont typeface="+mj-lt"/>
              <a:buAutoNum type="arabicPeriod"/>
            </a:pPr>
            <a:r>
              <a:rPr lang="en-US" dirty="0"/>
              <a:t>Delete the old method. If the old method is part of a public interface, don’t perform this step. Instead, mark the old method as deprecated.. </a:t>
            </a:r>
          </a:p>
        </p:txBody>
      </p:sp>
    </p:spTree>
    <p:extLst>
      <p:ext uri="{BB962C8B-B14F-4D97-AF65-F5344CB8AC3E}">
        <p14:creationId xmlns:p14="http://schemas.microsoft.com/office/powerpoint/2010/main" val="30188815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descr="A white background with black dots&#10;&#10;AI-generated content may be incorrect.">
            <a:extLst>
              <a:ext uri="{FF2B5EF4-FFF2-40B4-BE49-F238E27FC236}">
                <a16:creationId xmlns:a16="http://schemas.microsoft.com/office/drawing/2014/main" id="{184731DB-1F10-B336-09F2-A2BB6CD303A0}"/>
              </a:ext>
            </a:extLst>
          </p:cNvPr>
          <p:cNvPicPr>
            <a:picLocks noChangeAspect="1"/>
          </p:cNvPicPr>
          <p:nvPr/>
        </p:nvPicPr>
        <p:blipFill>
          <a:blip r:embed="rId2"/>
          <a:stretch>
            <a:fillRect/>
          </a:stretch>
        </p:blipFill>
        <p:spPr>
          <a:xfrm>
            <a:off x="680712" y="3513220"/>
            <a:ext cx="7838434" cy="2095581"/>
          </a:xfrm>
          <a:prstGeom prst="rect">
            <a:avLst/>
          </a:prstGeom>
        </p:spPr>
      </p:pic>
      <p:sp>
        <p:nvSpPr>
          <p:cNvPr id="2" name="Title 1"/>
          <p:cNvSpPr>
            <a:spLocks noGrp="1"/>
          </p:cNvSpPr>
          <p:nvPr>
            <p:ph type="title"/>
          </p:nvPr>
        </p:nvSpPr>
        <p:spPr/>
        <p:txBody>
          <a:bodyPr/>
          <a:lstStyle/>
          <a:p>
            <a:r>
              <a:rPr lang="en-US" dirty="0"/>
              <a:t> Add Parameter</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A method doesn’t have enough data to perform certain actions.</a:t>
            </a:r>
          </a:p>
          <a:p>
            <a:r>
              <a:rPr lang="en-US" b="1" dirty="0"/>
              <a:t>Solution: </a:t>
            </a:r>
            <a:r>
              <a:rPr lang="en-US" dirty="0"/>
              <a:t>Create a new parameter to pass the necessary data.</a:t>
            </a:r>
            <a:endParaRPr dirty="0"/>
          </a:p>
        </p:txBody>
      </p:sp>
      <p:sp>
        <p:nvSpPr>
          <p:cNvPr id="6" name="Arrow: Right 5">
            <a:extLst>
              <a:ext uri="{FF2B5EF4-FFF2-40B4-BE49-F238E27FC236}">
                <a16:creationId xmlns:a16="http://schemas.microsoft.com/office/drawing/2014/main" id="{0311E7D7-F02E-E3DB-01AB-22B2678E2D56}"/>
              </a:ext>
            </a:extLst>
          </p:cNvPr>
          <p:cNvSpPr/>
          <p:nvPr/>
        </p:nvSpPr>
        <p:spPr>
          <a:xfrm>
            <a:off x="2943225" y="4896083"/>
            <a:ext cx="2900363" cy="3429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583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Add Parameter</a:t>
            </a:r>
            <a:endParaRPr dirty="0"/>
          </a:p>
        </p:txBody>
      </p:sp>
      <p:sp>
        <p:nvSpPr>
          <p:cNvPr id="3" name="Content Placeholder 2"/>
          <p:cNvSpPr>
            <a:spLocks noGrp="1"/>
          </p:cNvSpPr>
          <p:nvPr>
            <p:ph idx="1"/>
          </p:nvPr>
        </p:nvSpPr>
        <p:spPr>
          <a:xfrm>
            <a:off x="301751" y="1299412"/>
            <a:ext cx="8709901" cy="5558588"/>
          </a:xfrm>
        </p:spPr>
        <p:txBody>
          <a:bodyPr>
            <a:normAutofit fontScale="92500" lnSpcReduction="20000"/>
          </a:bodyPr>
          <a:lstStyle/>
          <a:p>
            <a:r>
              <a:rPr lang="en-US" sz="2400" dirty="0"/>
              <a:t>Why Refactor?</a:t>
            </a:r>
          </a:p>
          <a:p>
            <a:pPr lvl="1"/>
            <a:r>
              <a:rPr lang="en-US" sz="2000" dirty="0"/>
              <a:t>You need to make changes to a method, and these changes require adding information or data that was previously not available to the method.</a:t>
            </a:r>
          </a:p>
          <a:p>
            <a:pPr lvl="1"/>
            <a:endParaRPr lang="en-US" sz="2000" dirty="0"/>
          </a:p>
          <a:p>
            <a:r>
              <a:rPr lang="en-US" sz="2400" dirty="0"/>
              <a:t>Benefits</a:t>
            </a:r>
          </a:p>
          <a:p>
            <a:pPr lvl="1"/>
            <a:r>
              <a:rPr lang="en-US" sz="2000" dirty="0"/>
              <a:t>The choice here is between adding a new parameter and adding a new private field that contains the data needed by the method. A parameter is preferable when you need some occasional or frequently changing data for which there’s no point in holding it in an object all of the time. In this case, the refactoring will pay off. Otherwise, add a private field and fill it with the necessary data before calling the method.</a:t>
            </a:r>
          </a:p>
          <a:p>
            <a:pPr lvl="1"/>
            <a:endParaRPr lang="en-US" sz="2000" dirty="0"/>
          </a:p>
          <a:p>
            <a:r>
              <a:rPr lang="en-US" sz="2400" dirty="0"/>
              <a:t>Drawbacks</a:t>
            </a:r>
          </a:p>
          <a:p>
            <a:pPr lvl="1"/>
            <a:r>
              <a:rPr lang="en-US" sz="2000" dirty="0"/>
              <a:t>Adding a new parameter is always easier than removing it, which is why parameter lists frequently balloon to grotesque sizes. This smell is known as the </a:t>
            </a:r>
            <a:r>
              <a:rPr lang="en-US" sz="2000" b="1" dirty="0"/>
              <a:t>Long Parameter List</a:t>
            </a:r>
            <a:r>
              <a:rPr lang="en-US" sz="2000" dirty="0"/>
              <a:t>.</a:t>
            </a:r>
          </a:p>
          <a:p>
            <a:pPr lvl="1"/>
            <a:r>
              <a:rPr lang="en-US" sz="2000" dirty="0"/>
              <a:t>If you need to add a new parameter, sometimes this means that your class doesn’t contain the necessary data, or the existing parameters don’t contain the necessary related data. In both cases, the best solution is to consider moving data to the main class or to other classes whose objects are already accessible from inside the method.</a:t>
            </a:r>
            <a:endParaRPr sz="2000" dirty="0"/>
          </a:p>
        </p:txBody>
      </p:sp>
    </p:spTree>
    <p:extLst>
      <p:ext uri="{BB962C8B-B14F-4D97-AF65-F5344CB8AC3E}">
        <p14:creationId xmlns:p14="http://schemas.microsoft.com/office/powerpoint/2010/main" val="19778168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Add Parameter</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10000"/>
          </a:bodyPr>
          <a:lstStyle/>
          <a:p>
            <a:r>
              <a:rPr lang="en-US" dirty="0"/>
              <a:t>How to Refactor?</a:t>
            </a:r>
          </a:p>
          <a:p>
            <a:pPr marL="971550" lvl="1" indent="-514350">
              <a:buFont typeface="+mj-lt"/>
              <a:buAutoNum type="arabicPeriod"/>
            </a:pPr>
            <a:r>
              <a:rPr lang="en-US" dirty="0"/>
              <a:t>See whether the method is defined in a superclass or subclass. If the method is present in them, you will need to repeat all the steps in these classes as well.</a:t>
            </a:r>
          </a:p>
          <a:p>
            <a:pPr marL="971550" lvl="1" indent="-514350">
              <a:buFont typeface="+mj-lt"/>
              <a:buAutoNum type="arabicPeriod"/>
            </a:pPr>
            <a:r>
              <a:rPr lang="en-US" dirty="0"/>
              <a:t>The following step is critical for keeping your program functional during the refactoring process. Create a new method by copying the old one and add the necessary parameter to it. Replace the code for the old method with a call to the new method. You can plug in any value to the new parameter (such as null for objects or a zero for numbers).</a:t>
            </a:r>
          </a:p>
          <a:p>
            <a:pPr marL="971550" lvl="1" indent="-514350">
              <a:buFont typeface="+mj-lt"/>
              <a:buAutoNum type="arabicPeriod"/>
            </a:pPr>
            <a:r>
              <a:rPr lang="en-US" dirty="0"/>
              <a:t>Find all references to the old method and replace them with references to the new method.</a:t>
            </a:r>
          </a:p>
          <a:p>
            <a:pPr marL="971550" lvl="1" indent="-514350">
              <a:buFont typeface="+mj-lt"/>
              <a:buAutoNum type="arabicPeriod"/>
            </a:pPr>
            <a:r>
              <a:rPr lang="en-US" dirty="0"/>
              <a:t>Delete the old method. Deletion isn’t possible if the old method is part of the public interface. If that’s the case, mark the old method as deprecated. </a:t>
            </a:r>
          </a:p>
        </p:txBody>
      </p:sp>
    </p:spTree>
    <p:extLst>
      <p:ext uri="{BB962C8B-B14F-4D97-AF65-F5344CB8AC3E}">
        <p14:creationId xmlns:p14="http://schemas.microsoft.com/office/powerpoint/2010/main" val="30827407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Parameter</a:t>
            </a:r>
            <a:endParaRPr dirty="0"/>
          </a:p>
        </p:txBody>
      </p:sp>
      <p:sp>
        <p:nvSpPr>
          <p:cNvPr id="3" name="Content Placeholder 2"/>
          <p:cNvSpPr>
            <a:spLocks noGrp="1"/>
          </p:cNvSpPr>
          <p:nvPr>
            <p:ph idx="1"/>
          </p:nvPr>
        </p:nvSpPr>
        <p:spPr>
          <a:xfrm>
            <a:off x="301752" y="1417639"/>
            <a:ext cx="8385048" cy="2095582"/>
          </a:xfrm>
        </p:spPr>
        <p:txBody>
          <a:bodyPr>
            <a:normAutofit/>
          </a:bodyPr>
          <a:lstStyle/>
          <a:p>
            <a:r>
              <a:rPr lang="en-US" b="1" dirty="0"/>
              <a:t>Problem: </a:t>
            </a:r>
            <a:r>
              <a:rPr lang="en-US" dirty="0"/>
              <a:t>A parameter isn’t used in the body of a method.</a:t>
            </a:r>
          </a:p>
          <a:p>
            <a:r>
              <a:rPr lang="en-US" b="1" dirty="0"/>
              <a:t>Solution: </a:t>
            </a:r>
            <a:r>
              <a:rPr lang="en-US" dirty="0"/>
              <a:t>Remove the unused parameter.</a:t>
            </a:r>
            <a:endParaRPr dirty="0"/>
          </a:p>
        </p:txBody>
      </p:sp>
      <p:pic>
        <p:nvPicPr>
          <p:cNvPr id="5" name="Picture 4" descr="A white background with black dots&#10;&#10;AI-generated content may be incorrect.">
            <a:extLst>
              <a:ext uri="{FF2B5EF4-FFF2-40B4-BE49-F238E27FC236}">
                <a16:creationId xmlns:a16="http://schemas.microsoft.com/office/drawing/2014/main" id="{6B398F6B-96F3-B8EF-894C-55117E047C99}"/>
              </a:ext>
            </a:extLst>
          </p:cNvPr>
          <p:cNvPicPr>
            <a:picLocks noChangeAspect="1"/>
          </p:cNvPicPr>
          <p:nvPr/>
        </p:nvPicPr>
        <p:blipFill>
          <a:blip r:embed="rId2"/>
          <a:stretch>
            <a:fillRect/>
          </a:stretch>
        </p:blipFill>
        <p:spPr>
          <a:xfrm>
            <a:off x="828352" y="3157454"/>
            <a:ext cx="7660460" cy="1986046"/>
          </a:xfrm>
          <a:prstGeom prst="rect">
            <a:avLst/>
          </a:prstGeom>
        </p:spPr>
      </p:pic>
      <p:sp>
        <p:nvSpPr>
          <p:cNvPr id="6" name="Arrow: Right 5">
            <a:extLst>
              <a:ext uri="{FF2B5EF4-FFF2-40B4-BE49-F238E27FC236}">
                <a16:creationId xmlns:a16="http://schemas.microsoft.com/office/drawing/2014/main" id="{16655F3E-3E18-883D-0782-02ADB5BBBF6F}"/>
              </a:ext>
            </a:extLst>
          </p:cNvPr>
          <p:cNvSpPr/>
          <p:nvPr/>
        </p:nvSpPr>
        <p:spPr>
          <a:xfrm>
            <a:off x="3058382" y="4534366"/>
            <a:ext cx="2900363" cy="3429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63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Temp with Query</a:t>
            </a:r>
            <a:endParaRPr dirty="0"/>
          </a:p>
        </p:txBody>
      </p:sp>
      <p:sp>
        <p:nvSpPr>
          <p:cNvPr id="3" name="Content Placeholder 2"/>
          <p:cNvSpPr>
            <a:spLocks noGrp="1"/>
          </p:cNvSpPr>
          <p:nvPr>
            <p:ph idx="1"/>
          </p:nvPr>
        </p:nvSpPr>
        <p:spPr>
          <a:xfrm>
            <a:off x="301752" y="1417639"/>
            <a:ext cx="8385048" cy="2095582"/>
          </a:xfrm>
        </p:spPr>
        <p:txBody>
          <a:bodyPr>
            <a:normAutofit fontScale="77500" lnSpcReduction="20000"/>
          </a:bodyPr>
          <a:lstStyle/>
          <a:p>
            <a:r>
              <a:rPr lang="en-US" b="1" dirty="0"/>
              <a:t>Problem: </a:t>
            </a:r>
            <a:r>
              <a:rPr lang="en-US" dirty="0"/>
              <a:t>You place the result of an expression in a local variable for later use in your code.</a:t>
            </a:r>
          </a:p>
          <a:p>
            <a:r>
              <a:rPr lang="en-US" b="1" dirty="0"/>
              <a:t>Solution: </a:t>
            </a:r>
            <a:r>
              <a:rPr lang="en-US" dirty="0"/>
              <a:t>Move the entire expression to a separate method and return the result from it. Query the method instead of using a variable. Incorporate the new method in other methods, if necessary.</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4380418" y="3531325"/>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computer screen shot of code&#10;&#10;AI-generated content may be incorrect.">
            <a:extLst>
              <a:ext uri="{FF2B5EF4-FFF2-40B4-BE49-F238E27FC236}">
                <a16:creationId xmlns:a16="http://schemas.microsoft.com/office/drawing/2014/main" id="{40A28BF8-D77F-C567-A14F-AD5A20CA14B5}"/>
              </a:ext>
            </a:extLst>
          </p:cNvPr>
          <p:cNvPicPr>
            <a:picLocks noChangeAspect="1"/>
          </p:cNvPicPr>
          <p:nvPr/>
        </p:nvPicPr>
        <p:blipFill>
          <a:blip r:embed="rId2"/>
          <a:stretch>
            <a:fillRect/>
          </a:stretch>
        </p:blipFill>
        <p:spPr>
          <a:xfrm>
            <a:off x="522580" y="3513221"/>
            <a:ext cx="3652450" cy="1927139"/>
          </a:xfrm>
          <a:prstGeom prst="rect">
            <a:avLst/>
          </a:prstGeom>
        </p:spPr>
      </p:pic>
      <p:pic>
        <p:nvPicPr>
          <p:cNvPr id="7" name="Picture 6" descr="A screen shot of a computer code&#10;&#10;AI-generated content may be incorrect.">
            <a:extLst>
              <a:ext uri="{FF2B5EF4-FFF2-40B4-BE49-F238E27FC236}">
                <a16:creationId xmlns:a16="http://schemas.microsoft.com/office/drawing/2014/main" id="{E3DF9FFF-EE38-B6A6-C9DD-EA7DCF3CAEF3}"/>
              </a:ext>
            </a:extLst>
          </p:cNvPr>
          <p:cNvPicPr>
            <a:picLocks noChangeAspect="1"/>
          </p:cNvPicPr>
          <p:nvPr/>
        </p:nvPicPr>
        <p:blipFill>
          <a:blip r:embed="rId3"/>
          <a:stretch>
            <a:fillRect/>
          </a:stretch>
        </p:blipFill>
        <p:spPr>
          <a:xfrm>
            <a:off x="4494276" y="4344232"/>
            <a:ext cx="2929208" cy="2513768"/>
          </a:xfrm>
          <a:prstGeom prst="rect">
            <a:avLst/>
          </a:prstGeom>
        </p:spPr>
      </p:pic>
    </p:spTree>
    <p:extLst>
      <p:ext uri="{BB962C8B-B14F-4D97-AF65-F5344CB8AC3E}">
        <p14:creationId xmlns:p14="http://schemas.microsoft.com/office/powerpoint/2010/main" val="24376412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Parameter</a:t>
            </a:r>
            <a:endParaRPr dirty="0"/>
          </a:p>
        </p:txBody>
      </p:sp>
      <p:sp>
        <p:nvSpPr>
          <p:cNvPr id="3" name="Content Placeholder 2"/>
          <p:cNvSpPr>
            <a:spLocks noGrp="1"/>
          </p:cNvSpPr>
          <p:nvPr>
            <p:ph idx="1"/>
          </p:nvPr>
        </p:nvSpPr>
        <p:spPr>
          <a:xfrm>
            <a:off x="301751" y="1299412"/>
            <a:ext cx="8709901" cy="5558588"/>
          </a:xfrm>
        </p:spPr>
        <p:txBody>
          <a:bodyPr>
            <a:normAutofit fontScale="85000" lnSpcReduction="20000"/>
          </a:bodyPr>
          <a:lstStyle/>
          <a:p>
            <a:r>
              <a:rPr lang="en-US" sz="2800" dirty="0"/>
              <a:t>Why Refactor?</a:t>
            </a:r>
          </a:p>
          <a:p>
            <a:pPr lvl="1"/>
            <a:r>
              <a:rPr lang="en-US" sz="2400" dirty="0"/>
              <a:t>Every parameter in a method call forces the programmer reading it to figure out what information is found in this parameter. And if a parameter is entirely unused in the method body, this “noggin scratching” is for naught.</a:t>
            </a:r>
          </a:p>
          <a:p>
            <a:pPr lvl="1"/>
            <a:r>
              <a:rPr lang="en-US" sz="2400" dirty="0"/>
              <a:t>And in any case, additional parameters are extra code that must be run.</a:t>
            </a:r>
          </a:p>
          <a:p>
            <a:pPr lvl="1"/>
            <a:r>
              <a:rPr lang="en-US" sz="2400" dirty="0"/>
              <a:t>Sometimes we add parameters with an eye to the future, anticipating changes to the method for which the parameter might be needed. All the same, experience shows that it’s better to add a parameter only when it’s genuinely needed. After all, anticipated changes often remain</a:t>
            </a:r>
          </a:p>
          <a:p>
            <a:pPr lvl="1"/>
            <a:endParaRPr lang="en-US" sz="2400" dirty="0"/>
          </a:p>
          <a:p>
            <a:r>
              <a:rPr lang="en-US" sz="2800" dirty="0"/>
              <a:t>Benefits</a:t>
            </a:r>
          </a:p>
          <a:p>
            <a:pPr lvl="1"/>
            <a:r>
              <a:rPr lang="en-US" sz="2400" dirty="0"/>
              <a:t>A method contains only the parameters that it truly requires.</a:t>
            </a:r>
          </a:p>
          <a:p>
            <a:pPr lvl="1"/>
            <a:endParaRPr lang="en-US" sz="2400" dirty="0"/>
          </a:p>
          <a:p>
            <a:r>
              <a:rPr lang="en-US" sz="2800" dirty="0"/>
              <a:t>When Not to Use</a:t>
            </a:r>
          </a:p>
          <a:p>
            <a:pPr lvl="1"/>
            <a:r>
              <a:rPr lang="en-US" sz="2400" dirty="0"/>
              <a:t>If the method is implemented in different ways in subclasses or in a superclass, and your parameter is used in those implementations, leave the parameter as-is.</a:t>
            </a:r>
            <a:endParaRPr sz="2400" dirty="0"/>
          </a:p>
        </p:txBody>
      </p:sp>
    </p:spTree>
    <p:extLst>
      <p:ext uri="{BB962C8B-B14F-4D97-AF65-F5344CB8AC3E}">
        <p14:creationId xmlns:p14="http://schemas.microsoft.com/office/powerpoint/2010/main" val="320936233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Parameter</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How to Refactor?</a:t>
            </a:r>
          </a:p>
          <a:p>
            <a:pPr marL="971550" lvl="1" indent="-514350">
              <a:buFont typeface="+mj-lt"/>
              <a:buAutoNum type="arabicPeriod"/>
            </a:pPr>
            <a:r>
              <a:rPr lang="en-US" dirty="0"/>
              <a:t>See whether the method is defined in a superclass or subclass. If so, is the parameter used there? If the parameter is used in one of these implementations, hold off on this refactoring technique.</a:t>
            </a:r>
          </a:p>
          <a:p>
            <a:pPr marL="971550" lvl="1" indent="-514350">
              <a:buFont typeface="+mj-lt"/>
              <a:buAutoNum type="arabicPeriod"/>
            </a:pPr>
            <a:r>
              <a:rPr lang="en-US" dirty="0"/>
              <a:t>The next step is important for keeping the program functional during the refactoring process. Create a new method by copying the old one and delete the relevant parameter from it. Replace the code of the old method with a call to the new one.</a:t>
            </a:r>
          </a:p>
          <a:p>
            <a:pPr marL="971550" lvl="1" indent="-514350">
              <a:buFont typeface="+mj-lt"/>
              <a:buAutoNum type="arabicPeriod"/>
            </a:pPr>
            <a:r>
              <a:rPr lang="en-US" dirty="0"/>
              <a:t>Find all references to the old method and replace them with references to the new method.</a:t>
            </a:r>
          </a:p>
          <a:p>
            <a:pPr marL="971550" lvl="1" indent="-514350">
              <a:buFont typeface="+mj-lt"/>
              <a:buAutoNum type="arabicPeriod"/>
            </a:pPr>
            <a:r>
              <a:rPr lang="en-US" dirty="0"/>
              <a:t>Delete the old method. Don’t perform this step if the old method is part of a public interface. In this case, mark the old method as deprecated. </a:t>
            </a:r>
          </a:p>
        </p:txBody>
      </p:sp>
    </p:spTree>
    <p:extLst>
      <p:ext uri="{BB962C8B-B14F-4D97-AF65-F5344CB8AC3E}">
        <p14:creationId xmlns:p14="http://schemas.microsoft.com/office/powerpoint/2010/main" val="9069484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Separate Query from Modifier</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Do you have a method that returns a value but also changes something inside an object?</a:t>
            </a:r>
          </a:p>
          <a:p>
            <a:r>
              <a:rPr lang="en-US" b="1" dirty="0"/>
              <a:t>Solution: </a:t>
            </a:r>
            <a:r>
              <a:rPr lang="en-US" dirty="0"/>
              <a:t>Split the method into two separate methods. As you would expect, one of them should return the value and the other one modifies the object.</a:t>
            </a:r>
            <a:endParaRPr dirty="0"/>
          </a:p>
        </p:txBody>
      </p:sp>
      <p:pic>
        <p:nvPicPr>
          <p:cNvPr id="5" name="Picture 4" descr="A close-up of a white rectangular object&#10;&#10;AI-generated content may be incorrect.">
            <a:extLst>
              <a:ext uri="{FF2B5EF4-FFF2-40B4-BE49-F238E27FC236}">
                <a16:creationId xmlns:a16="http://schemas.microsoft.com/office/drawing/2014/main" id="{7861B3F6-D728-00EB-7236-45BB48FE9CF9}"/>
              </a:ext>
            </a:extLst>
          </p:cNvPr>
          <p:cNvPicPr>
            <a:picLocks noChangeAspect="1"/>
          </p:cNvPicPr>
          <p:nvPr/>
        </p:nvPicPr>
        <p:blipFill>
          <a:blip r:embed="rId2"/>
          <a:stretch>
            <a:fillRect/>
          </a:stretch>
        </p:blipFill>
        <p:spPr>
          <a:xfrm>
            <a:off x="457199" y="3513221"/>
            <a:ext cx="8533087" cy="2095582"/>
          </a:xfrm>
          <a:prstGeom prst="rect">
            <a:avLst/>
          </a:prstGeom>
        </p:spPr>
      </p:pic>
      <p:cxnSp>
        <p:nvCxnSpPr>
          <p:cNvPr id="7" name="Straight Arrow Connector 6">
            <a:extLst>
              <a:ext uri="{FF2B5EF4-FFF2-40B4-BE49-F238E27FC236}">
                <a16:creationId xmlns:a16="http://schemas.microsoft.com/office/drawing/2014/main" id="{755481A7-69CF-556A-DBC5-F8BF1AAFC12F}"/>
              </a:ext>
            </a:extLst>
          </p:cNvPr>
          <p:cNvCxnSpPr>
            <a:cxnSpLocks/>
          </p:cNvCxnSpPr>
          <p:nvPr/>
        </p:nvCxnSpPr>
        <p:spPr>
          <a:xfrm>
            <a:off x="4572000" y="4572000"/>
            <a:ext cx="1243013" cy="34290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EB28705-334B-DA90-CA0C-D87C90D5E8F2}"/>
              </a:ext>
            </a:extLst>
          </p:cNvPr>
          <p:cNvCxnSpPr>
            <a:cxnSpLocks/>
          </p:cNvCxnSpPr>
          <p:nvPr/>
        </p:nvCxnSpPr>
        <p:spPr>
          <a:xfrm>
            <a:off x="4572000" y="4572000"/>
            <a:ext cx="1243013" cy="642938"/>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686137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Separate Query from Modifier</a:t>
            </a:r>
            <a:endParaRPr dirty="0"/>
          </a:p>
        </p:txBody>
      </p:sp>
      <p:sp>
        <p:nvSpPr>
          <p:cNvPr id="3" name="Content Placeholder 2"/>
          <p:cNvSpPr>
            <a:spLocks noGrp="1"/>
          </p:cNvSpPr>
          <p:nvPr>
            <p:ph idx="1"/>
          </p:nvPr>
        </p:nvSpPr>
        <p:spPr>
          <a:xfrm>
            <a:off x="301751" y="1299413"/>
            <a:ext cx="8613649" cy="5415712"/>
          </a:xfrm>
        </p:spPr>
        <p:txBody>
          <a:bodyPr>
            <a:normAutofit fontScale="92500" lnSpcReduction="20000"/>
          </a:bodyPr>
          <a:lstStyle/>
          <a:p>
            <a:r>
              <a:rPr lang="en-US" sz="2400" dirty="0"/>
              <a:t>Why Refactor?</a:t>
            </a:r>
          </a:p>
          <a:p>
            <a:pPr lvl="1"/>
            <a:r>
              <a:rPr lang="en-US" sz="2400" dirty="0"/>
              <a:t>This factoring technique implements Command and Query Responsibility Segregation. This principle tells us to separate code responsible for getting data from code that changes something inside an object.</a:t>
            </a:r>
          </a:p>
          <a:p>
            <a:pPr lvl="1"/>
            <a:r>
              <a:rPr lang="en-US" sz="2400" dirty="0"/>
              <a:t>Code for getting data is named a query. Code for changing things in the visible state of an object is named a modifier. When a query and modifier are combined, you don’t have a way to get data without making changes to its condition. In other words, you ask a question and can change the answer even as it’s being received. This problem becomes even more severe when the person calling the query may not know about the method’s “side effects”, which often leads to runtime errors.</a:t>
            </a:r>
          </a:p>
          <a:p>
            <a:pPr lvl="1"/>
            <a:r>
              <a:rPr lang="en-US" sz="2400" dirty="0"/>
              <a:t>But remember that side effects are dangerous only in the case of modifiers that change the visible state of an object. These could be, for example, fields accessible from an object’s public interface, entry in a database, in files, etc. If a modifier only caches a complex operation and saves it within the private field of a class, it can hardly cause any side effects.</a:t>
            </a:r>
            <a:endParaRPr sz="2400" dirty="0"/>
          </a:p>
        </p:txBody>
      </p:sp>
    </p:spTree>
    <p:extLst>
      <p:ext uri="{BB962C8B-B14F-4D97-AF65-F5344CB8AC3E}">
        <p14:creationId xmlns:p14="http://schemas.microsoft.com/office/powerpoint/2010/main" val="31953104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Separate Query from Modifier</a:t>
            </a:r>
            <a:endParaRPr dirty="0"/>
          </a:p>
        </p:txBody>
      </p:sp>
      <p:sp>
        <p:nvSpPr>
          <p:cNvPr id="3" name="Content Placeholder 2"/>
          <p:cNvSpPr>
            <a:spLocks noGrp="1"/>
          </p:cNvSpPr>
          <p:nvPr>
            <p:ph idx="1"/>
          </p:nvPr>
        </p:nvSpPr>
        <p:spPr>
          <a:xfrm>
            <a:off x="301751" y="1299413"/>
            <a:ext cx="8613649" cy="5101387"/>
          </a:xfrm>
        </p:spPr>
        <p:txBody>
          <a:bodyPr>
            <a:normAutofit/>
          </a:bodyPr>
          <a:lstStyle/>
          <a:p>
            <a:r>
              <a:rPr lang="en-US" sz="2400" dirty="0"/>
              <a:t>Benefits</a:t>
            </a:r>
          </a:p>
          <a:p>
            <a:pPr lvl="1"/>
            <a:r>
              <a:rPr lang="en-US" sz="2000" dirty="0"/>
              <a:t>If you have a query that doesn’t change the state of your program, you can call it as many times as you like without having to worry about unintended changes in the result caused by the mere fact of you calling the method.</a:t>
            </a:r>
          </a:p>
          <a:p>
            <a:pPr lvl="1"/>
            <a:endParaRPr lang="en-US" sz="2000" dirty="0"/>
          </a:p>
          <a:p>
            <a:r>
              <a:rPr lang="en-US" sz="2400" dirty="0"/>
              <a:t>Drawbacks</a:t>
            </a:r>
          </a:p>
          <a:p>
            <a:pPr lvl="1"/>
            <a:r>
              <a:rPr lang="en-US" sz="2000" dirty="0"/>
              <a:t>In some cases, it’s convenient to get data after performing a command. For example, when deleting something from a database you want to know how many rows were deleted.</a:t>
            </a:r>
            <a:endParaRPr sz="2000" dirty="0"/>
          </a:p>
        </p:txBody>
      </p:sp>
    </p:spTree>
    <p:extLst>
      <p:ext uri="{BB962C8B-B14F-4D97-AF65-F5344CB8AC3E}">
        <p14:creationId xmlns:p14="http://schemas.microsoft.com/office/powerpoint/2010/main" val="22244314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Separate Query from Modifier</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How to Refactor?</a:t>
            </a:r>
          </a:p>
          <a:p>
            <a:pPr marL="971550" lvl="1" indent="-514350">
              <a:buFont typeface="+mj-lt"/>
              <a:buAutoNum type="arabicPeriod"/>
            </a:pPr>
            <a:r>
              <a:rPr lang="en-US" dirty="0"/>
              <a:t>Create a new query method to return what the original method did.</a:t>
            </a:r>
          </a:p>
          <a:p>
            <a:pPr marL="971550" lvl="1" indent="-514350">
              <a:buFont typeface="+mj-lt"/>
              <a:buAutoNum type="arabicPeriod"/>
            </a:pPr>
            <a:r>
              <a:rPr lang="en-US" dirty="0"/>
              <a:t>Change the original method so that it returns only the result of calling the new query method.</a:t>
            </a:r>
          </a:p>
          <a:p>
            <a:pPr marL="971550" lvl="1" indent="-514350">
              <a:buFont typeface="+mj-lt"/>
              <a:buAutoNum type="arabicPeriod"/>
            </a:pPr>
            <a:r>
              <a:rPr lang="en-US" dirty="0"/>
              <a:t>Replace all references to the original method with a call to the query method. Immediately before this line, place a call to the modifier method. This will save you from side effects in case if the original method was used in a condition of a conditional operator or loop.</a:t>
            </a:r>
          </a:p>
          <a:p>
            <a:pPr marL="971550" lvl="1" indent="-514350">
              <a:buFont typeface="+mj-lt"/>
              <a:buAutoNum type="arabicPeriod"/>
            </a:pPr>
            <a:r>
              <a:rPr lang="en-US" dirty="0"/>
              <a:t>Get rid of the value-returning code in the original method, which now has become a proper modifier method. </a:t>
            </a:r>
          </a:p>
        </p:txBody>
      </p:sp>
    </p:spTree>
    <p:extLst>
      <p:ext uri="{BB962C8B-B14F-4D97-AF65-F5344CB8AC3E}">
        <p14:creationId xmlns:p14="http://schemas.microsoft.com/office/powerpoint/2010/main" val="18623629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Parameterize Method</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Multiple methods perform similar actions that are different only in their internal values, numbers or operations.</a:t>
            </a:r>
          </a:p>
          <a:p>
            <a:r>
              <a:rPr lang="en-US" b="1" dirty="0"/>
              <a:t>Solution: </a:t>
            </a:r>
            <a:r>
              <a:rPr lang="en-US" dirty="0"/>
              <a:t>Combine these methods by using a parameter that will pass the necessary special value.</a:t>
            </a:r>
            <a:endParaRPr dirty="0"/>
          </a:p>
        </p:txBody>
      </p:sp>
      <p:pic>
        <p:nvPicPr>
          <p:cNvPr id="5" name="Picture 4">
            <a:extLst>
              <a:ext uri="{FF2B5EF4-FFF2-40B4-BE49-F238E27FC236}">
                <a16:creationId xmlns:a16="http://schemas.microsoft.com/office/drawing/2014/main" id="{B1495734-0B0D-6F24-9839-737DDC7CBC22}"/>
              </a:ext>
            </a:extLst>
          </p:cNvPr>
          <p:cNvPicPr>
            <a:picLocks noChangeAspect="1"/>
          </p:cNvPicPr>
          <p:nvPr/>
        </p:nvPicPr>
        <p:blipFill>
          <a:blip r:embed="rId2"/>
          <a:stretch>
            <a:fillRect/>
          </a:stretch>
        </p:blipFill>
        <p:spPr>
          <a:xfrm>
            <a:off x="690244" y="3513220"/>
            <a:ext cx="7196456" cy="2118371"/>
          </a:xfrm>
          <a:prstGeom prst="rect">
            <a:avLst/>
          </a:prstGeom>
        </p:spPr>
      </p:pic>
      <p:cxnSp>
        <p:nvCxnSpPr>
          <p:cNvPr id="6" name="Straight Arrow Connector 5">
            <a:extLst>
              <a:ext uri="{FF2B5EF4-FFF2-40B4-BE49-F238E27FC236}">
                <a16:creationId xmlns:a16="http://schemas.microsoft.com/office/drawing/2014/main" id="{3598EA79-46F3-A7AE-E371-5C68501E63FA}"/>
              </a:ext>
            </a:extLst>
          </p:cNvPr>
          <p:cNvCxnSpPr>
            <a:cxnSpLocks/>
          </p:cNvCxnSpPr>
          <p:nvPr/>
        </p:nvCxnSpPr>
        <p:spPr>
          <a:xfrm>
            <a:off x="2971800" y="4902928"/>
            <a:ext cx="2557463"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67850039-B74D-5439-3645-5E6FFA157EF9}"/>
              </a:ext>
            </a:extLst>
          </p:cNvPr>
          <p:cNvCxnSpPr>
            <a:cxnSpLocks/>
          </p:cNvCxnSpPr>
          <p:nvPr/>
        </p:nvCxnSpPr>
        <p:spPr>
          <a:xfrm flipV="1">
            <a:off x="2971800" y="5014913"/>
            <a:ext cx="2557463" cy="17145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652845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Parameterize Method</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If you have similar methods, you probably have duplicate code, with all the consequences that this entails.</a:t>
            </a:r>
          </a:p>
          <a:p>
            <a:pPr lvl="1"/>
            <a:r>
              <a:rPr lang="en-US" dirty="0"/>
              <a:t>What’s more, if you need to add yet another version of this functionality, you will have to create yet another method. Instead, you could simply run the existing method with a different parameter.</a:t>
            </a:r>
          </a:p>
          <a:p>
            <a:pPr lvl="1"/>
            <a:endParaRPr lang="en-US" dirty="0"/>
          </a:p>
          <a:p>
            <a:r>
              <a:rPr lang="en-US" dirty="0"/>
              <a:t>Drawbacks</a:t>
            </a:r>
          </a:p>
          <a:p>
            <a:pPr lvl="1"/>
            <a:r>
              <a:rPr lang="en-US" dirty="0"/>
              <a:t>Sometimes this refactoring technique can be taken too far, resulting in a long and complicated common method instead of multiple simpler ones.</a:t>
            </a:r>
          </a:p>
          <a:p>
            <a:pPr lvl="1"/>
            <a:r>
              <a:rPr lang="en-US" dirty="0"/>
              <a:t>Also be careful when moving activation/deactivation of functionality to a parameter. This can eventually lead to creation of a large conditional operator that will need to be treated via Replace Parameter with Explicit Methods.</a:t>
            </a:r>
            <a:endParaRPr dirty="0"/>
          </a:p>
        </p:txBody>
      </p:sp>
    </p:spTree>
    <p:extLst>
      <p:ext uri="{BB962C8B-B14F-4D97-AF65-F5344CB8AC3E}">
        <p14:creationId xmlns:p14="http://schemas.microsoft.com/office/powerpoint/2010/main" val="268490897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Parameterize Method</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How to Refactor?</a:t>
            </a:r>
          </a:p>
          <a:p>
            <a:pPr marL="971550" lvl="1" indent="-514350">
              <a:buFont typeface="+mj-lt"/>
              <a:buAutoNum type="arabicPeriod"/>
            </a:pPr>
            <a:r>
              <a:rPr lang="en-US" dirty="0"/>
              <a:t>Create a new method with a parameter and move it to the code that’s the same for all classes, by applying </a:t>
            </a:r>
            <a:r>
              <a:rPr lang="en-US" b="1" dirty="0"/>
              <a:t>Extract Method</a:t>
            </a:r>
            <a:r>
              <a:rPr lang="en-US" dirty="0"/>
              <a:t>. Note that sometimes only a certain part of methods is actually the same. In this case, refactoring consists of extracting only the same part to a new method.</a:t>
            </a:r>
          </a:p>
          <a:p>
            <a:pPr marL="971550" lvl="1" indent="-514350">
              <a:buFont typeface="+mj-lt"/>
              <a:buAutoNum type="arabicPeriod"/>
            </a:pPr>
            <a:r>
              <a:rPr lang="en-US" dirty="0"/>
              <a:t>In the code of the new method, replace the special/differing value with a parameter.</a:t>
            </a:r>
          </a:p>
          <a:p>
            <a:pPr marL="971550" lvl="1" indent="-514350">
              <a:buFont typeface="+mj-lt"/>
              <a:buAutoNum type="arabicPeriod"/>
            </a:pPr>
            <a:r>
              <a:rPr lang="en-US" dirty="0"/>
              <a:t>For each old method, find the places where it’s called, replacing these calls with calls to the new method that include a parameter. Then delete the old method.. </a:t>
            </a:r>
          </a:p>
        </p:txBody>
      </p:sp>
    </p:spTree>
    <p:extLst>
      <p:ext uri="{BB962C8B-B14F-4D97-AF65-F5344CB8AC3E}">
        <p14:creationId xmlns:p14="http://schemas.microsoft.com/office/powerpoint/2010/main" val="42470770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Parameter with Explicit Methods</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A method is split into parts, each of which is run depending on the value of a parameter.</a:t>
            </a:r>
          </a:p>
          <a:p>
            <a:r>
              <a:rPr lang="en-US" b="1" dirty="0"/>
              <a:t>Solution: </a:t>
            </a:r>
            <a:r>
              <a:rPr lang="en-US" dirty="0"/>
              <a:t>Extract the individual parts of the method into their own methods and call them instead of the original method.</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4852033" y="3570761"/>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7" name="Picture 6" descr="A screen shot of a computer code&#10;&#10;AI-generated content may be incorrect.">
            <a:extLst>
              <a:ext uri="{FF2B5EF4-FFF2-40B4-BE49-F238E27FC236}">
                <a16:creationId xmlns:a16="http://schemas.microsoft.com/office/drawing/2014/main" id="{11989CE8-0A3A-9399-2BD2-87E4DE017C2C}"/>
              </a:ext>
            </a:extLst>
          </p:cNvPr>
          <p:cNvPicPr>
            <a:picLocks noChangeAspect="1"/>
          </p:cNvPicPr>
          <p:nvPr/>
        </p:nvPicPr>
        <p:blipFill>
          <a:blip r:embed="rId2"/>
          <a:stretch>
            <a:fillRect/>
          </a:stretch>
        </p:blipFill>
        <p:spPr>
          <a:xfrm>
            <a:off x="338328" y="3513222"/>
            <a:ext cx="4376547" cy="2906432"/>
          </a:xfrm>
          <a:prstGeom prst="rect">
            <a:avLst/>
          </a:prstGeom>
        </p:spPr>
      </p:pic>
      <p:pic>
        <p:nvPicPr>
          <p:cNvPr id="9" name="Picture 8" descr="A screen shot of a computer code&#10;&#10;AI-generated content may be incorrect.">
            <a:extLst>
              <a:ext uri="{FF2B5EF4-FFF2-40B4-BE49-F238E27FC236}">
                <a16:creationId xmlns:a16="http://schemas.microsoft.com/office/drawing/2014/main" id="{8BFAB246-8DCD-A2CE-30BE-2FF4BC12256F}"/>
              </a:ext>
            </a:extLst>
          </p:cNvPr>
          <p:cNvPicPr>
            <a:picLocks noChangeAspect="1"/>
          </p:cNvPicPr>
          <p:nvPr/>
        </p:nvPicPr>
        <p:blipFill>
          <a:blip r:embed="rId3"/>
          <a:stretch>
            <a:fillRect/>
          </a:stretch>
        </p:blipFill>
        <p:spPr>
          <a:xfrm>
            <a:off x="5167102" y="4547735"/>
            <a:ext cx="3334215" cy="1829055"/>
          </a:xfrm>
          <a:prstGeom prst="rect">
            <a:avLst/>
          </a:prstGeom>
        </p:spPr>
      </p:pic>
    </p:spTree>
    <p:extLst>
      <p:ext uri="{BB962C8B-B14F-4D97-AF65-F5344CB8AC3E}">
        <p14:creationId xmlns:p14="http://schemas.microsoft.com/office/powerpoint/2010/main" val="63569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Temp with Query</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Why Refactor?</a:t>
            </a:r>
          </a:p>
          <a:p>
            <a:pPr lvl="1"/>
            <a:r>
              <a:rPr lang="en-US" dirty="0"/>
              <a:t>This refactoring can lay the groundwork for applying </a:t>
            </a:r>
            <a:r>
              <a:rPr lang="en-US" b="1" dirty="0"/>
              <a:t>Extract Method </a:t>
            </a:r>
            <a:r>
              <a:rPr lang="en-US" dirty="0"/>
              <a:t>for a portion of a very long method.</a:t>
            </a:r>
          </a:p>
          <a:p>
            <a:pPr lvl="1"/>
            <a:r>
              <a:rPr lang="en-US" dirty="0"/>
              <a:t>The same expression may sometimes be found in other methods as well, which is one reason to consider creating a common method.</a:t>
            </a:r>
          </a:p>
          <a:p>
            <a:r>
              <a:rPr lang="en-US" dirty="0"/>
              <a:t>Benefits</a:t>
            </a:r>
          </a:p>
          <a:p>
            <a:pPr lvl="1"/>
            <a:r>
              <a:rPr lang="en-US" dirty="0"/>
              <a:t>Code readability. It’s much easier to understand the purpose of the method </a:t>
            </a:r>
            <a:r>
              <a:rPr lang="en-US" dirty="0" err="1"/>
              <a:t>getTax</a:t>
            </a:r>
            <a:r>
              <a:rPr lang="en-US" dirty="0"/>
              <a:t>() than the line </a:t>
            </a:r>
            <a:r>
              <a:rPr lang="en-US" dirty="0" err="1"/>
              <a:t>orderPrice</a:t>
            </a:r>
            <a:r>
              <a:rPr lang="en-US" dirty="0"/>
              <a:t>() * 0.2.</a:t>
            </a:r>
          </a:p>
          <a:p>
            <a:pPr lvl="1"/>
            <a:r>
              <a:rPr lang="en-US" dirty="0"/>
              <a:t>Slimmer code via deduplication, if the line being replaced is used in multiple methods.</a:t>
            </a:r>
            <a:endParaRPr dirty="0"/>
          </a:p>
        </p:txBody>
      </p:sp>
    </p:spTree>
    <p:extLst>
      <p:ext uri="{BB962C8B-B14F-4D97-AF65-F5344CB8AC3E}">
        <p14:creationId xmlns:p14="http://schemas.microsoft.com/office/powerpoint/2010/main" val="222207341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Parameter with Explicit Methods</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Why Refactor?</a:t>
            </a:r>
          </a:p>
          <a:p>
            <a:pPr lvl="1"/>
            <a:r>
              <a:rPr lang="en-US" dirty="0"/>
              <a:t>A method containing parameter-dependent variants has grown massive. Non-trivial code is run in each branch and new variants are added very rarely.</a:t>
            </a:r>
          </a:p>
          <a:p>
            <a:pPr lvl="1"/>
            <a:endParaRPr lang="en-US" dirty="0"/>
          </a:p>
          <a:p>
            <a:r>
              <a:rPr lang="en-US" dirty="0"/>
              <a:t>Benefits</a:t>
            </a:r>
          </a:p>
          <a:p>
            <a:pPr lvl="1"/>
            <a:r>
              <a:rPr lang="en-US" dirty="0"/>
              <a:t>Improves code readability. It’s much easier to understand the purpose of </a:t>
            </a:r>
            <a:r>
              <a:rPr lang="en-US" dirty="0" err="1"/>
              <a:t>startEngine</a:t>
            </a:r>
            <a:r>
              <a:rPr lang="en-US" dirty="0"/>
              <a:t>() than </a:t>
            </a:r>
            <a:r>
              <a:rPr lang="en-US" dirty="0" err="1"/>
              <a:t>setValue</a:t>
            </a:r>
            <a:r>
              <a:rPr lang="en-US" dirty="0"/>
              <a:t>("</a:t>
            </a:r>
            <a:r>
              <a:rPr lang="en-US" dirty="0" err="1"/>
              <a:t>engineEnabled</a:t>
            </a:r>
            <a:r>
              <a:rPr lang="en-US" dirty="0"/>
              <a:t>", true).</a:t>
            </a:r>
          </a:p>
          <a:p>
            <a:pPr lvl="1"/>
            <a:endParaRPr lang="en-US" dirty="0"/>
          </a:p>
          <a:p>
            <a:r>
              <a:rPr lang="en-US" dirty="0"/>
              <a:t>When Not to Use</a:t>
            </a:r>
          </a:p>
          <a:p>
            <a:pPr lvl="1"/>
            <a:r>
              <a:rPr lang="en-US" dirty="0"/>
              <a:t>Don’t replace a parameter with explicit methods if a method is rarely changed and new variants aren’t added inside it.</a:t>
            </a:r>
            <a:endParaRPr dirty="0"/>
          </a:p>
        </p:txBody>
      </p:sp>
    </p:spTree>
    <p:extLst>
      <p:ext uri="{BB962C8B-B14F-4D97-AF65-F5344CB8AC3E}">
        <p14:creationId xmlns:p14="http://schemas.microsoft.com/office/powerpoint/2010/main" val="294045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Parameter with Explicit Methods</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For each variant of the method, create a separate method. Run these methods based on the value of a parameter in the main method.</a:t>
            </a:r>
          </a:p>
          <a:p>
            <a:pPr marL="971550" lvl="1" indent="-514350">
              <a:buFont typeface="+mj-lt"/>
              <a:buAutoNum type="arabicPeriod"/>
            </a:pPr>
            <a:r>
              <a:rPr lang="en-US" dirty="0"/>
              <a:t>Find all places where the original method is called. In these places, place a call for one of the new parameter-dependent variants.</a:t>
            </a:r>
          </a:p>
          <a:p>
            <a:pPr marL="971550" lvl="1" indent="-514350">
              <a:buFont typeface="+mj-lt"/>
              <a:buAutoNum type="arabicPeriod"/>
            </a:pPr>
            <a:r>
              <a:rPr lang="en-US" dirty="0"/>
              <a:t>When no calls to the original method remain, delete it. </a:t>
            </a:r>
          </a:p>
        </p:txBody>
      </p:sp>
    </p:spTree>
    <p:extLst>
      <p:ext uri="{BB962C8B-B14F-4D97-AF65-F5344CB8AC3E}">
        <p14:creationId xmlns:p14="http://schemas.microsoft.com/office/powerpoint/2010/main" val="27258953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Preserve Whole Object</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 get several values from an object and then pass them as parameters to a method.</a:t>
            </a:r>
          </a:p>
          <a:p>
            <a:r>
              <a:rPr lang="en-US" b="1" dirty="0"/>
              <a:t>Solution: </a:t>
            </a:r>
            <a:r>
              <a:rPr lang="en-US" dirty="0"/>
              <a:t>Instead, try passing the whole object.</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6858569" y="3957433"/>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black background with white text&#10;&#10;AI-generated content may be incorrect.">
            <a:extLst>
              <a:ext uri="{FF2B5EF4-FFF2-40B4-BE49-F238E27FC236}">
                <a16:creationId xmlns:a16="http://schemas.microsoft.com/office/drawing/2014/main" id="{CCD288A6-9219-C319-FBA2-C58CA60D4DE5}"/>
              </a:ext>
            </a:extLst>
          </p:cNvPr>
          <p:cNvPicPr>
            <a:picLocks noChangeAspect="1"/>
          </p:cNvPicPr>
          <p:nvPr/>
        </p:nvPicPr>
        <p:blipFill>
          <a:blip r:embed="rId2"/>
          <a:stretch>
            <a:fillRect/>
          </a:stretch>
        </p:blipFill>
        <p:spPr>
          <a:xfrm>
            <a:off x="301752" y="3567409"/>
            <a:ext cx="6306430" cy="981212"/>
          </a:xfrm>
          <a:prstGeom prst="rect">
            <a:avLst/>
          </a:prstGeom>
        </p:spPr>
      </p:pic>
      <p:pic>
        <p:nvPicPr>
          <p:cNvPr id="7" name="Picture 6">
            <a:extLst>
              <a:ext uri="{FF2B5EF4-FFF2-40B4-BE49-F238E27FC236}">
                <a16:creationId xmlns:a16="http://schemas.microsoft.com/office/drawing/2014/main" id="{85404248-39C6-D35A-5501-E6C17BFB1E96}"/>
              </a:ext>
            </a:extLst>
          </p:cNvPr>
          <p:cNvPicPr>
            <a:picLocks noChangeAspect="1"/>
          </p:cNvPicPr>
          <p:nvPr/>
        </p:nvPicPr>
        <p:blipFill>
          <a:blip r:embed="rId3"/>
          <a:stretch>
            <a:fillRect/>
          </a:stretch>
        </p:blipFill>
        <p:spPr>
          <a:xfrm>
            <a:off x="1942159" y="4893362"/>
            <a:ext cx="6744641" cy="400106"/>
          </a:xfrm>
          <a:prstGeom prst="rect">
            <a:avLst/>
          </a:prstGeom>
        </p:spPr>
      </p:pic>
    </p:spTree>
    <p:extLst>
      <p:ext uri="{BB962C8B-B14F-4D97-AF65-F5344CB8AC3E}">
        <p14:creationId xmlns:p14="http://schemas.microsoft.com/office/powerpoint/2010/main" val="334909086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Preserve Whole Object</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sz="2400" dirty="0"/>
              <a:t>Why Refactor?</a:t>
            </a:r>
          </a:p>
          <a:p>
            <a:pPr lvl="1"/>
            <a:r>
              <a:rPr lang="en-US" sz="2000" dirty="0"/>
              <a:t>The problem is that each time before your method is called, the methods of the future parameter object must be called. If these methods or the quantity of data obtained for the method are changed, you will need to carefully find a dozen such places in the program and implement these changes in each of them.</a:t>
            </a:r>
          </a:p>
          <a:p>
            <a:pPr lvl="1"/>
            <a:r>
              <a:rPr lang="en-US" sz="2000" dirty="0"/>
              <a:t>After you apply this refactoring technique, the code for getting all necessary data will be stored in one place—the method itself.</a:t>
            </a:r>
          </a:p>
          <a:p>
            <a:pPr lvl="1"/>
            <a:endParaRPr lang="en-US" sz="2000" dirty="0"/>
          </a:p>
          <a:p>
            <a:r>
              <a:rPr lang="en-US" sz="2400" dirty="0"/>
              <a:t>Benefits</a:t>
            </a:r>
          </a:p>
          <a:p>
            <a:pPr lvl="1"/>
            <a:r>
              <a:rPr lang="en-US" sz="2000" dirty="0"/>
              <a:t>Instead of a hodgepodge of parameters, you see a single object with a comprehensible name.</a:t>
            </a:r>
          </a:p>
          <a:p>
            <a:pPr lvl="1"/>
            <a:r>
              <a:rPr lang="en-US" sz="2000" dirty="0"/>
              <a:t>If the method needs more data from an object, you won’t need to rewrite all the places where the method is used—merely inside the method itself.</a:t>
            </a:r>
          </a:p>
          <a:p>
            <a:pPr lvl="1"/>
            <a:endParaRPr lang="en-US" sz="2000" dirty="0"/>
          </a:p>
          <a:p>
            <a:r>
              <a:rPr lang="en-US" sz="2400" dirty="0"/>
              <a:t>Drawbacks</a:t>
            </a:r>
          </a:p>
          <a:p>
            <a:pPr lvl="1"/>
            <a:r>
              <a:rPr lang="en-US" sz="2000" dirty="0"/>
              <a:t>Sometimes this transformation causes a method to become less flexible: previously the method could get data from many different sources but now, because of refactoring, we’re limiting its use to only objects with a particular interface.</a:t>
            </a:r>
            <a:endParaRPr sz="2000" dirty="0"/>
          </a:p>
        </p:txBody>
      </p:sp>
    </p:spTree>
    <p:extLst>
      <p:ext uri="{BB962C8B-B14F-4D97-AF65-F5344CB8AC3E}">
        <p14:creationId xmlns:p14="http://schemas.microsoft.com/office/powerpoint/2010/main" val="10436358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Preserve Whole Object</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Create a parameter in the method for the object from which you can get the necessary values.</a:t>
            </a:r>
          </a:p>
          <a:p>
            <a:pPr marL="971550" lvl="1" indent="-514350">
              <a:buFont typeface="+mj-lt"/>
              <a:buAutoNum type="arabicPeriod"/>
            </a:pPr>
            <a:r>
              <a:rPr lang="en-US" dirty="0"/>
              <a:t>Now start removing the old parameters from the method one by one, replacing them with calls to the relevant methods of the parameter object. Test the program after each replacement of a parameter.</a:t>
            </a:r>
          </a:p>
          <a:p>
            <a:pPr marL="971550" lvl="1" indent="-514350">
              <a:buFont typeface="+mj-lt"/>
              <a:buAutoNum type="arabicPeriod"/>
            </a:pPr>
            <a:r>
              <a:rPr lang="en-US" dirty="0"/>
              <a:t>Delete the getter code from the parameter object that had preceded the method call. </a:t>
            </a:r>
          </a:p>
        </p:txBody>
      </p:sp>
    </p:spTree>
    <p:extLst>
      <p:ext uri="{BB962C8B-B14F-4D97-AF65-F5344CB8AC3E}">
        <p14:creationId xmlns:p14="http://schemas.microsoft.com/office/powerpoint/2010/main" val="15549231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Parameter with Method Call</a:t>
            </a:r>
            <a:endParaRPr dirty="0"/>
          </a:p>
        </p:txBody>
      </p:sp>
      <p:sp>
        <p:nvSpPr>
          <p:cNvPr id="3" name="Content Placeholder 2"/>
          <p:cNvSpPr>
            <a:spLocks noGrp="1"/>
          </p:cNvSpPr>
          <p:nvPr>
            <p:ph idx="1"/>
          </p:nvPr>
        </p:nvSpPr>
        <p:spPr>
          <a:xfrm>
            <a:off x="301752" y="1417639"/>
            <a:ext cx="8385048" cy="2095582"/>
          </a:xfrm>
        </p:spPr>
        <p:txBody>
          <a:bodyPr>
            <a:normAutofit fontScale="77500" lnSpcReduction="20000"/>
          </a:bodyPr>
          <a:lstStyle/>
          <a:p>
            <a:r>
              <a:rPr lang="en-US" b="1" dirty="0"/>
              <a:t>Problem: </a:t>
            </a:r>
            <a:r>
              <a:rPr lang="en-US" dirty="0"/>
              <a:t>Calling a query method and passing its results as the parameters of another method, while that method could call the query directly.</a:t>
            </a:r>
          </a:p>
          <a:p>
            <a:r>
              <a:rPr lang="en-US" b="1" dirty="0"/>
              <a:t>Solution: </a:t>
            </a:r>
            <a:r>
              <a:rPr lang="en-US" dirty="0"/>
              <a:t>Instead of passing the value through a parameter, try placing a query call inside the method body.</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8058720" y="3816035"/>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7" name="Picture 6" descr="A black screen with white text&#10;&#10;AI-generated content may be incorrect.">
            <a:extLst>
              <a:ext uri="{FF2B5EF4-FFF2-40B4-BE49-F238E27FC236}">
                <a16:creationId xmlns:a16="http://schemas.microsoft.com/office/drawing/2014/main" id="{D1CD4CDD-6D98-FA28-2A2B-23B17271C70F}"/>
              </a:ext>
            </a:extLst>
          </p:cNvPr>
          <p:cNvPicPr>
            <a:picLocks noChangeAspect="1"/>
          </p:cNvPicPr>
          <p:nvPr/>
        </p:nvPicPr>
        <p:blipFill>
          <a:blip r:embed="rId2"/>
          <a:stretch>
            <a:fillRect/>
          </a:stretch>
        </p:blipFill>
        <p:spPr>
          <a:xfrm>
            <a:off x="118441" y="3118755"/>
            <a:ext cx="7839697" cy="1140320"/>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D82342B2-71A7-6382-8EBE-A2A8AC7FA876}"/>
              </a:ext>
            </a:extLst>
          </p:cNvPr>
          <p:cNvPicPr>
            <a:picLocks noChangeAspect="1"/>
          </p:cNvPicPr>
          <p:nvPr/>
        </p:nvPicPr>
        <p:blipFill>
          <a:blip r:embed="rId3"/>
          <a:stretch>
            <a:fillRect/>
          </a:stretch>
        </p:blipFill>
        <p:spPr>
          <a:xfrm>
            <a:off x="2833104" y="4676270"/>
            <a:ext cx="6011114" cy="657317"/>
          </a:xfrm>
          <a:prstGeom prst="rect">
            <a:avLst/>
          </a:prstGeom>
        </p:spPr>
      </p:pic>
    </p:spTree>
    <p:extLst>
      <p:ext uri="{BB962C8B-B14F-4D97-AF65-F5344CB8AC3E}">
        <p14:creationId xmlns:p14="http://schemas.microsoft.com/office/powerpoint/2010/main" val="18750630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Parameter with Method Call</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sz="2800" dirty="0"/>
              <a:t>Why Refactor?</a:t>
            </a:r>
          </a:p>
          <a:p>
            <a:pPr lvl="1"/>
            <a:r>
              <a:rPr lang="en-US" sz="2400" dirty="0"/>
              <a:t>A long list of parameters is hard to understand. In addition, calls to such methods often resemble a series of cascades, with winding and exhilarating value calculations that are hard to navigate yet have to be passed to the method. So, if a parameter value can be calculated with the help of a method, do this inside the method itself and get rid of the parameter.</a:t>
            </a:r>
          </a:p>
          <a:p>
            <a:pPr lvl="1"/>
            <a:endParaRPr lang="en-US" sz="2400" dirty="0"/>
          </a:p>
          <a:p>
            <a:r>
              <a:rPr lang="en-US" sz="2800" dirty="0"/>
              <a:t>Benefits</a:t>
            </a:r>
          </a:p>
          <a:p>
            <a:pPr lvl="1"/>
            <a:r>
              <a:rPr lang="en-US" sz="2400" dirty="0"/>
              <a:t>We get rid of unneeded parameters and simplify method calls. Such parameters are often created not for the project as it’s now, but with an eye for future needs that may never come.</a:t>
            </a:r>
          </a:p>
          <a:p>
            <a:pPr lvl="1"/>
            <a:endParaRPr lang="en-US" sz="2400" dirty="0"/>
          </a:p>
          <a:p>
            <a:r>
              <a:rPr lang="en-US" sz="2800" dirty="0"/>
              <a:t>Drawbacks</a:t>
            </a:r>
          </a:p>
          <a:p>
            <a:pPr lvl="1"/>
            <a:r>
              <a:rPr lang="en-US" sz="2400" dirty="0"/>
              <a:t>You may need the parameter tomorrow for other needs... making you rewrite the method.</a:t>
            </a:r>
            <a:endParaRPr sz="2400" dirty="0"/>
          </a:p>
        </p:txBody>
      </p:sp>
    </p:spTree>
    <p:extLst>
      <p:ext uri="{BB962C8B-B14F-4D97-AF65-F5344CB8AC3E}">
        <p14:creationId xmlns:p14="http://schemas.microsoft.com/office/powerpoint/2010/main" val="21139240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Parameter with Method Call</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How to Refactor?</a:t>
            </a:r>
          </a:p>
          <a:p>
            <a:pPr marL="971550" lvl="1" indent="-514350">
              <a:buFont typeface="+mj-lt"/>
              <a:buAutoNum type="arabicPeriod"/>
            </a:pPr>
            <a:r>
              <a:rPr lang="en-US" dirty="0"/>
              <a:t>Make sure that the value-getting code doesn’t use parameters from the current method, since they’ll be unavailable from inside another method. If so, moving the code isn’t possible.</a:t>
            </a:r>
          </a:p>
          <a:p>
            <a:pPr marL="971550" lvl="1" indent="-514350">
              <a:buFont typeface="+mj-lt"/>
              <a:buAutoNum type="arabicPeriod"/>
            </a:pPr>
            <a:r>
              <a:rPr lang="en-US" dirty="0"/>
              <a:t>If the relevant code is more complicated than a single method or function call, use </a:t>
            </a:r>
            <a:r>
              <a:rPr lang="en-US" b="1" dirty="0"/>
              <a:t>Extract Method </a:t>
            </a:r>
            <a:r>
              <a:rPr lang="en-US" dirty="0"/>
              <a:t>to isolate this code in a new method and make the call simple.</a:t>
            </a:r>
          </a:p>
          <a:p>
            <a:pPr marL="971550" lvl="1" indent="-514350">
              <a:buFont typeface="+mj-lt"/>
              <a:buAutoNum type="arabicPeriod"/>
            </a:pPr>
            <a:r>
              <a:rPr lang="en-US" dirty="0"/>
              <a:t>In the code of the main method, replace all references to the parameter being replaced with calls to the method that gets the value.</a:t>
            </a:r>
          </a:p>
          <a:p>
            <a:pPr marL="971550" lvl="1" indent="-514350">
              <a:buFont typeface="+mj-lt"/>
              <a:buAutoNum type="arabicPeriod"/>
            </a:pPr>
            <a:r>
              <a:rPr lang="en-US" dirty="0"/>
              <a:t>Use </a:t>
            </a:r>
            <a:r>
              <a:rPr lang="en-US" b="1" dirty="0"/>
              <a:t>Remove Parameter </a:t>
            </a:r>
            <a:r>
              <a:rPr lang="en-US" dirty="0"/>
              <a:t>to eliminate the now-unused parameter. </a:t>
            </a:r>
          </a:p>
        </p:txBody>
      </p:sp>
    </p:spTree>
    <p:extLst>
      <p:ext uri="{BB962C8B-B14F-4D97-AF65-F5344CB8AC3E}">
        <p14:creationId xmlns:p14="http://schemas.microsoft.com/office/powerpoint/2010/main" val="33525860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Parameter Object</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Your methods contain a repeating group of parameters.</a:t>
            </a:r>
          </a:p>
          <a:p>
            <a:r>
              <a:rPr lang="en-US" b="1" dirty="0"/>
              <a:t>Solution: </a:t>
            </a:r>
            <a:r>
              <a:rPr lang="en-US" dirty="0"/>
              <a:t>Replace these parameters with an object.</a:t>
            </a:r>
            <a:endParaRPr dirty="0"/>
          </a:p>
        </p:txBody>
      </p:sp>
      <p:pic>
        <p:nvPicPr>
          <p:cNvPr id="5" name="Picture 4" descr="A close-up of a card&#10;&#10;AI-generated content may be incorrect.">
            <a:extLst>
              <a:ext uri="{FF2B5EF4-FFF2-40B4-BE49-F238E27FC236}">
                <a16:creationId xmlns:a16="http://schemas.microsoft.com/office/drawing/2014/main" id="{83C8E035-FB1F-4253-77BA-2A8B54063A23}"/>
              </a:ext>
            </a:extLst>
          </p:cNvPr>
          <p:cNvPicPr>
            <a:picLocks noChangeAspect="1"/>
          </p:cNvPicPr>
          <p:nvPr/>
        </p:nvPicPr>
        <p:blipFill>
          <a:blip r:embed="rId2"/>
          <a:stretch>
            <a:fillRect/>
          </a:stretch>
        </p:blipFill>
        <p:spPr>
          <a:xfrm>
            <a:off x="301752" y="3391176"/>
            <a:ext cx="8570841" cy="1923773"/>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17896265" flipV="1">
            <a:off x="4401119" y="4997320"/>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26427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Parameter Object</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10000"/>
          </a:bodyPr>
          <a:lstStyle/>
          <a:p>
            <a:r>
              <a:rPr lang="en-US" sz="2400" dirty="0"/>
              <a:t>Why Refactor?</a:t>
            </a:r>
          </a:p>
          <a:p>
            <a:pPr lvl="1"/>
            <a:r>
              <a:rPr lang="en-US" sz="2400" dirty="0"/>
              <a:t>Identical groups of parameters are often encountered in multiple methods. This causes code duplication of both the parameters themselves and of related operations. By consolidating parameters in a single class, you can also move the methods for handling this data there as well, freeing the other methods from this code.</a:t>
            </a:r>
          </a:p>
          <a:p>
            <a:pPr lvl="1"/>
            <a:endParaRPr lang="en-US" sz="2400" dirty="0"/>
          </a:p>
          <a:p>
            <a:r>
              <a:rPr lang="en-US" sz="2400" dirty="0"/>
              <a:t>Benefits</a:t>
            </a:r>
          </a:p>
          <a:p>
            <a:pPr lvl="1"/>
            <a:r>
              <a:rPr lang="en-US" sz="2400" dirty="0"/>
              <a:t>More readable code. Instead of a hodgepodge of parameters, you see a single object with a comprehensible name.</a:t>
            </a:r>
          </a:p>
          <a:p>
            <a:pPr lvl="1"/>
            <a:r>
              <a:rPr lang="en-US" sz="2400" dirty="0"/>
              <a:t>Identical groups of parameters scattered here and there create their own kind of code duplication: while identical code isn’t being called, identical groups of parameters and arguments are constantly encountered.</a:t>
            </a:r>
          </a:p>
          <a:p>
            <a:pPr lvl="1"/>
            <a:endParaRPr lang="en-US" sz="2400" dirty="0"/>
          </a:p>
          <a:p>
            <a:r>
              <a:rPr lang="en-US" sz="2400" dirty="0"/>
              <a:t>Drawbacks</a:t>
            </a:r>
          </a:p>
          <a:p>
            <a:pPr lvl="1"/>
            <a:r>
              <a:rPr lang="en-US" sz="2400" dirty="0"/>
              <a:t>If you move only data to a new class and don’t plan to move any behaviors or related operations there, this begins to smell of a </a:t>
            </a:r>
            <a:r>
              <a:rPr lang="en-US" sz="2400" b="1" dirty="0"/>
              <a:t>Data Class</a:t>
            </a:r>
            <a:r>
              <a:rPr lang="en-US" sz="2400" dirty="0"/>
              <a:t>.</a:t>
            </a:r>
            <a:endParaRPr sz="2400" dirty="0"/>
          </a:p>
        </p:txBody>
      </p:sp>
    </p:spTree>
    <p:extLst>
      <p:ext uri="{BB962C8B-B14F-4D97-AF65-F5344CB8AC3E}">
        <p14:creationId xmlns:p14="http://schemas.microsoft.com/office/powerpoint/2010/main" val="355896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Temp with Query</a:t>
            </a:r>
            <a:endParaRPr dirty="0"/>
          </a:p>
        </p:txBody>
      </p:sp>
      <p:sp>
        <p:nvSpPr>
          <p:cNvPr id="3" name="Content Placeholder 2"/>
          <p:cNvSpPr>
            <a:spLocks noGrp="1"/>
          </p:cNvSpPr>
          <p:nvPr>
            <p:ph idx="1"/>
          </p:nvPr>
        </p:nvSpPr>
        <p:spPr>
          <a:xfrm>
            <a:off x="301751" y="1299412"/>
            <a:ext cx="8709901" cy="5402178"/>
          </a:xfrm>
        </p:spPr>
        <p:txBody>
          <a:bodyPr>
            <a:normAutofit fontScale="92500"/>
          </a:bodyPr>
          <a:lstStyle/>
          <a:p>
            <a:r>
              <a:rPr lang="en-US" dirty="0"/>
              <a:t>Good to Know</a:t>
            </a:r>
          </a:p>
          <a:p>
            <a:pPr lvl="1"/>
            <a:r>
              <a:rPr lang="en-US" dirty="0"/>
              <a:t>Performance</a:t>
            </a:r>
          </a:p>
          <a:p>
            <a:pPr lvl="2"/>
            <a:r>
              <a:rPr lang="en-US" dirty="0"/>
              <a:t>This refactoring may prompt the question of whether this approach is liable to cause a performance hit. The honest answer is: yes, it is, since the resulting code may be burdened by querying a new method. But with today’s fast CPUs and excellent compilers, the burden will almost always be minimal. By contrast, readable code and the ability to reuse this method in other places in program code—thanks to this refactoring approach—are very noticeable benefits.</a:t>
            </a:r>
          </a:p>
          <a:p>
            <a:pPr lvl="2"/>
            <a:r>
              <a:rPr lang="en-US" dirty="0"/>
              <a:t>Nonetheless, if your temp variable is used to cache the result of a truly time-consuming expression, you may want to stop this refactoring after extracting the expression to a new method.</a:t>
            </a:r>
          </a:p>
        </p:txBody>
      </p:sp>
    </p:spTree>
    <p:extLst>
      <p:ext uri="{BB962C8B-B14F-4D97-AF65-F5344CB8AC3E}">
        <p14:creationId xmlns:p14="http://schemas.microsoft.com/office/powerpoint/2010/main" val="24069018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Parameter Object</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How to Refactor?</a:t>
            </a:r>
          </a:p>
          <a:p>
            <a:pPr marL="971550" lvl="1" indent="-514350">
              <a:buFont typeface="+mj-lt"/>
              <a:buAutoNum type="arabicPeriod"/>
            </a:pPr>
            <a:r>
              <a:rPr lang="en-US" dirty="0"/>
              <a:t>Create a new class that will represent your group of parameters. Make the class immutable.</a:t>
            </a:r>
          </a:p>
          <a:p>
            <a:pPr marL="971550" lvl="1" indent="-514350">
              <a:buFont typeface="+mj-lt"/>
              <a:buAutoNum type="arabicPeriod"/>
            </a:pPr>
            <a:r>
              <a:rPr lang="en-US" dirty="0"/>
              <a:t>In the method that you want to refactor, use </a:t>
            </a:r>
            <a:r>
              <a:rPr lang="en-US" b="1" dirty="0"/>
              <a:t>Add Parameter</a:t>
            </a:r>
            <a:r>
              <a:rPr lang="en-US" dirty="0"/>
              <a:t>, which is where your parameter object will be passed. In all method calls, pass the object created from old method parameters to this parameter.</a:t>
            </a:r>
          </a:p>
          <a:p>
            <a:pPr marL="971550" lvl="1" indent="-514350">
              <a:buFont typeface="+mj-lt"/>
              <a:buAutoNum type="arabicPeriod"/>
            </a:pPr>
            <a:r>
              <a:rPr lang="en-US" dirty="0"/>
              <a:t>Now start deleting old parameters from the method one by one, replacing them in the code with fields of the parameter object. Test the program after each parameter replacement.</a:t>
            </a:r>
          </a:p>
          <a:p>
            <a:pPr marL="971550" lvl="1" indent="-514350">
              <a:buFont typeface="+mj-lt"/>
              <a:buAutoNum type="arabicPeriod"/>
            </a:pPr>
            <a:r>
              <a:rPr lang="en-US" dirty="0"/>
              <a:t>When done, see whether there’s any point in moving a part of the method (or sometimes even the whole method) to a parameter object class. If so, use </a:t>
            </a:r>
            <a:r>
              <a:rPr lang="en-US" b="1" dirty="0"/>
              <a:t>Move Method </a:t>
            </a:r>
            <a:r>
              <a:rPr lang="en-US" dirty="0"/>
              <a:t>or </a:t>
            </a:r>
            <a:r>
              <a:rPr lang="en-US" b="1" dirty="0"/>
              <a:t>Extract Method</a:t>
            </a:r>
            <a:r>
              <a:rPr lang="en-US" dirty="0"/>
              <a:t>.</a:t>
            </a:r>
          </a:p>
        </p:txBody>
      </p:sp>
    </p:spTree>
    <p:extLst>
      <p:ext uri="{BB962C8B-B14F-4D97-AF65-F5344CB8AC3E}">
        <p14:creationId xmlns:p14="http://schemas.microsoft.com/office/powerpoint/2010/main" val="4979599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Setting Method</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The value of a field should be set only when it’s created, and not change at any time after that.</a:t>
            </a:r>
          </a:p>
          <a:p>
            <a:r>
              <a:rPr lang="en-US" b="1" dirty="0"/>
              <a:t>Solution: </a:t>
            </a:r>
            <a:r>
              <a:rPr lang="en-US" dirty="0"/>
              <a:t>So, remove methods that set the field’s value.</a:t>
            </a:r>
            <a:endParaRPr dirty="0"/>
          </a:p>
        </p:txBody>
      </p:sp>
      <p:pic>
        <p:nvPicPr>
          <p:cNvPr id="5" name="Picture 4" descr="A close-up of a phone&#10;&#10;AI-generated content may be incorrect.">
            <a:extLst>
              <a:ext uri="{FF2B5EF4-FFF2-40B4-BE49-F238E27FC236}">
                <a16:creationId xmlns:a16="http://schemas.microsoft.com/office/drawing/2014/main" id="{0B439C35-71A1-AEFC-3BCF-80BBAF508AE1}"/>
              </a:ext>
            </a:extLst>
          </p:cNvPr>
          <p:cNvPicPr>
            <a:picLocks noChangeAspect="1"/>
          </p:cNvPicPr>
          <p:nvPr/>
        </p:nvPicPr>
        <p:blipFill>
          <a:blip r:embed="rId2"/>
          <a:stretch>
            <a:fillRect/>
          </a:stretch>
        </p:blipFill>
        <p:spPr>
          <a:xfrm>
            <a:off x="1056933" y="3935975"/>
            <a:ext cx="5432479" cy="1355472"/>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3415799">
            <a:off x="3430713" y="3492935"/>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56994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Setting Method</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Why Refactor?</a:t>
            </a:r>
          </a:p>
          <a:p>
            <a:pPr lvl="1"/>
            <a:r>
              <a:rPr lang="en-US" dirty="0"/>
              <a:t>You want to prevent any changes to the value of a field.</a:t>
            </a:r>
          </a:p>
          <a:p>
            <a:pPr lvl="1"/>
            <a:endParaRPr lang="en-US" dirty="0"/>
          </a:p>
          <a:p>
            <a:r>
              <a:rPr lang="en-US" dirty="0"/>
              <a:t>How to Refactor?</a:t>
            </a:r>
          </a:p>
          <a:p>
            <a:pPr marL="971550" lvl="1" indent="-514350">
              <a:buFont typeface="+mj-lt"/>
              <a:buAutoNum type="arabicPeriod"/>
            </a:pPr>
            <a:r>
              <a:rPr lang="en-US" dirty="0"/>
              <a:t>The value of a field should be changeable only in the constructor. If the constructor doesn’t contain a parameter for setting the value, add one.</a:t>
            </a:r>
          </a:p>
          <a:p>
            <a:pPr marL="971550" lvl="1" indent="-514350">
              <a:buFont typeface="+mj-lt"/>
              <a:buAutoNum type="arabicPeriod"/>
            </a:pPr>
            <a:r>
              <a:rPr lang="en-US" dirty="0"/>
              <a:t>Find all setter calls.</a:t>
            </a:r>
          </a:p>
          <a:p>
            <a:pPr marL="1371600" lvl="2" indent="-514350"/>
            <a:r>
              <a:rPr lang="en-US" dirty="0"/>
              <a:t>If a setter call is located right after a call for the constructor of the current class, move its argument to the constructor call and remove the setter.</a:t>
            </a:r>
          </a:p>
          <a:p>
            <a:pPr marL="1371600" lvl="2" indent="-514350"/>
            <a:r>
              <a:rPr lang="en-US" dirty="0"/>
              <a:t>Replace setter calls in the constructor with direct access to the field.</a:t>
            </a:r>
          </a:p>
          <a:p>
            <a:pPr marL="971550" lvl="1" indent="-514350">
              <a:buFont typeface="+mj-lt"/>
              <a:buAutoNum type="arabicPeriod"/>
            </a:pPr>
            <a:r>
              <a:rPr lang="en-US" dirty="0"/>
              <a:t>Delete the setter. </a:t>
            </a:r>
          </a:p>
        </p:txBody>
      </p:sp>
    </p:spTree>
    <p:extLst>
      <p:ext uri="{BB962C8B-B14F-4D97-AF65-F5344CB8AC3E}">
        <p14:creationId xmlns:p14="http://schemas.microsoft.com/office/powerpoint/2010/main" val="6915184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 name="Picture 4" descr="A white background with black dots&#10;&#10;AI-generated content may be incorrect.">
            <a:extLst>
              <a:ext uri="{FF2B5EF4-FFF2-40B4-BE49-F238E27FC236}">
                <a16:creationId xmlns:a16="http://schemas.microsoft.com/office/drawing/2014/main" id="{725AFAAE-AE69-EAA6-BE9F-AA9BB7A19CB6}"/>
              </a:ext>
            </a:extLst>
          </p:cNvPr>
          <p:cNvPicPr>
            <a:picLocks noChangeAspect="1"/>
          </p:cNvPicPr>
          <p:nvPr/>
        </p:nvPicPr>
        <p:blipFill>
          <a:blip r:embed="rId2"/>
          <a:stretch>
            <a:fillRect/>
          </a:stretch>
        </p:blipFill>
        <p:spPr>
          <a:xfrm>
            <a:off x="861694" y="3513221"/>
            <a:ext cx="7604426" cy="2095582"/>
          </a:xfrm>
          <a:prstGeom prst="rect">
            <a:avLst/>
          </a:prstGeom>
        </p:spPr>
      </p:pic>
      <p:sp>
        <p:nvSpPr>
          <p:cNvPr id="2" name="Title 1"/>
          <p:cNvSpPr>
            <a:spLocks noGrp="1"/>
          </p:cNvSpPr>
          <p:nvPr>
            <p:ph type="title"/>
          </p:nvPr>
        </p:nvSpPr>
        <p:spPr/>
        <p:txBody>
          <a:bodyPr/>
          <a:lstStyle/>
          <a:p>
            <a:r>
              <a:rPr lang="en-US" dirty="0"/>
              <a:t> Hide Method</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A method isn’t used by other classes or is used only inside its own class hierarchy.</a:t>
            </a:r>
          </a:p>
          <a:p>
            <a:r>
              <a:rPr lang="en-US" b="1" dirty="0"/>
              <a:t>Solution: </a:t>
            </a:r>
            <a:r>
              <a:rPr lang="en-US" dirty="0"/>
              <a:t>Make the method private or protected.</a:t>
            </a:r>
            <a:endParaRPr dirty="0"/>
          </a:p>
        </p:txBody>
      </p:sp>
      <p:sp>
        <p:nvSpPr>
          <p:cNvPr id="6" name="Arrow: Right 5">
            <a:extLst>
              <a:ext uri="{FF2B5EF4-FFF2-40B4-BE49-F238E27FC236}">
                <a16:creationId xmlns:a16="http://schemas.microsoft.com/office/drawing/2014/main" id="{00D06531-1986-0A27-51E0-E8B9E0F09AE6}"/>
              </a:ext>
            </a:extLst>
          </p:cNvPr>
          <p:cNvSpPr/>
          <p:nvPr/>
        </p:nvSpPr>
        <p:spPr>
          <a:xfrm>
            <a:off x="3044094" y="4853220"/>
            <a:ext cx="2900363" cy="3429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48122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Hide Method</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sz="2400" dirty="0"/>
              <a:t>Why Refactor?</a:t>
            </a:r>
          </a:p>
          <a:p>
            <a:pPr lvl="1"/>
            <a:r>
              <a:rPr lang="en-US" sz="2400" dirty="0"/>
              <a:t>Quite often, the need to hide methods for getting and setting values is due to development of a richer interface that provides additional behavior, especially if you started with a class that added little beyond mere data encapsulation.</a:t>
            </a:r>
          </a:p>
          <a:p>
            <a:pPr lvl="1"/>
            <a:r>
              <a:rPr lang="en-US" sz="2400" dirty="0"/>
              <a:t>As new behavior is built into the class, you may find that public getter and setter methods are no longer necessary and can be hidden. If you make getter or setter methods private and apply direct access to variables, you can delete the method.</a:t>
            </a:r>
          </a:p>
          <a:p>
            <a:pPr lvl="1"/>
            <a:endParaRPr lang="en-US" sz="2400" dirty="0"/>
          </a:p>
          <a:p>
            <a:r>
              <a:rPr lang="en-US" sz="2400" dirty="0"/>
              <a:t>Benefits</a:t>
            </a:r>
          </a:p>
          <a:p>
            <a:pPr lvl="1"/>
            <a:r>
              <a:rPr lang="en-US" sz="2400" dirty="0"/>
              <a:t>Hiding methods makes it easier for your code to evolve. When you change a private method, you only need to worry about how to not break the current class since you know that the method can’t be used anywhere else.</a:t>
            </a:r>
          </a:p>
          <a:p>
            <a:pPr lvl="1"/>
            <a:endParaRPr lang="en-US" sz="2400" dirty="0"/>
          </a:p>
          <a:p>
            <a:pPr lvl="1"/>
            <a:r>
              <a:rPr lang="en-US" sz="2400" dirty="0"/>
              <a:t>By making methods private, you underscore the importance of the public interface of the </a:t>
            </a:r>
            <a:r>
              <a:rPr lang="en-US" sz="2400" dirty="0" err="1"/>
              <a:t>clss</a:t>
            </a:r>
            <a:r>
              <a:rPr lang="en-US" sz="2400" dirty="0"/>
              <a:t> and of the methods that remain public.</a:t>
            </a:r>
            <a:endParaRPr sz="2400" dirty="0"/>
          </a:p>
        </p:txBody>
      </p:sp>
    </p:spTree>
    <p:extLst>
      <p:ext uri="{BB962C8B-B14F-4D97-AF65-F5344CB8AC3E}">
        <p14:creationId xmlns:p14="http://schemas.microsoft.com/office/powerpoint/2010/main" val="269167466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Hide Method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Regularly try to find methods that can be made private. Static code analysis and good unit test coverage can offer a big leg up.</a:t>
            </a:r>
          </a:p>
          <a:p>
            <a:pPr marL="971550" lvl="1" indent="-514350">
              <a:buFont typeface="+mj-lt"/>
              <a:buAutoNum type="arabicPeriod"/>
            </a:pPr>
            <a:r>
              <a:rPr lang="en-US" dirty="0"/>
              <a:t>Make each method as private as possible. </a:t>
            </a:r>
          </a:p>
        </p:txBody>
      </p:sp>
    </p:spTree>
    <p:extLst>
      <p:ext uri="{BB962C8B-B14F-4D97-AF65-F5344CB8AC3E}">
        <p14:creationId xmlns:p14="http://schemas.microsoft.com/office/powerpoint/2010/main" val="346100937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 name="Picture 8" descr="A computer screen shot of text&#10;&#10;AI-generated content may be incorrect.">
            <a:extLst>
              <a:ext uri="{FF2B5EF4-FFF2-40B4-BE49-F238E27FC236}">
                <a16:creationId xmlns:a16="http://schemas.microsoft.com/office/drawing/2014/main" id="{BECE3BED-F64E-E75F-EBAB-D1B7CF886D62}"/>
              </a:ext>
            </a:extLst>
          </p:cNvPr>
          <p:cNvPicPr>
            <a:picLocks noChangeAspect="1"/>
          </p:cNvPicPr>
          <p:nvPr/>
        </p:nvPicPr>
        <p:blipFill>
          <a:blip r:embed="rId2"/>
          <a:stretch>
            <a:fillRect/>
          </a:stretch>
        </p:blipFill>
        <p:spPr>
          <a:xfrm>
            <a:off x="4338947" y="4182885"/>
            <a:ext cx="4734586" cy="2514951"/>
          </a:xfrm>
          <a:prstGeom prst="rect">
            <a:avLst/>
          </a:prstGeom>
        </p:spPr>
      </p:pic>
      <p:sp>
        <p:nvSpPr>
          <p:cNvPr id="2" name="Title 1"/>
          <p:cNvSpPr>
            <a:spLocks noGrp="1"/>
          </p:cNvSpPr>
          <p:nvPr>
            <p:ph type="title"/>
          </p:nvPr>
        </p:nvSpPr>
        <p:spPr/>
        <p:txBody>
          <a:bodyPr>
            <a:normAutofit fontScale="90000"/>
          </a:bodyPr>
          <a:lstStyle/>
          <a:p>
            <a:r>
              <a:rPr lang="en-US" dirty="0"/>
              <a:t> Replace Constructor with Factory Method</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You have a complex constructor that does something more than just setting parameter values in object fields.</a:t>
            </a:r>
          </a:p>
          <a:p>
            <a:r>
              <a:rPr lang="en-US" b="1" dirty="0"/>
              <a:t>Solution: </a:t>
            </a:r>
            <a:r>
              <a:rPr lang="en-US" dirty="0"/>
              <a:t>Create a factory method and use it to replace constructor calls.</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flipV="1">
            <a:off x="3579677" y="5464951"/>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code&#10;&#10;AI-generated content may be incorrect.">
            <a:extLst>
              <a:ext uri="{FF2B5EF4-FFF2-40B4-BE49-F238E27FC236}">
                <a16:creationId xmlns:a16="http://schemas.microsoft.com/office/drawing/2014/main" id="{5F422B14-596D-E560-B244-57365645480F}"/>
              </a:ext>
            </a:extLst>
          </p:cNvPr>
          <p:cNvPicPr>
            <a:picLocks noChangeAspect="1"/>
          </p:cNvPicPr>
          <p:nvPr/>
        </p:nvPicPr>
        <p:blipFill>
          <a:blip r:embed="rId3"/>
          <a:stretch>
            <a:fillRect/>
          </a:stretch>
        </p:blipFill>
        <p:spPr>
          <a:xfrm>
            <a:off x="1138030" y="3626369"/>
            <a:ext cx="2981741" cy="1838582"/>
          </a:xfrm>
          <a:prstGeom prst="rect">
            <a:avLst/>
          </a:prstGeom>
        </p:spPr>
      </p:pic>
    </p:spTree>
    <p:extLst>
      <p:ext uri="{BB962C8B-B14F-4D97-AF65-F5344CB8AC3E}">
        <p14:creationId xmlns:p14="http://schemas.microsoft.com/office/powerpoint/2010/main" val="30269374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Constructor with Factory Method</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The most obvious reason for using this refactoring technique is related to </a:t>
            </a:r>
            <a:r>
              <a:rPr lang="en-US" b="1" dirty="0"/>
              <a:t>Replace Type Code with Subclasses</a:t>
            </a:r>
            <a:r>
              <a:rPr lang="en-US" dirty="0"/>
              <a:t>.</a:t>
            </a:r>
          </a:p>
          <a:p>
            <a:pPr lvl="1"/>
            <a:r>
              <a:rPr lang="en-US" dirty="0"/>
              <a:t>You have code in which an object was previously created, and the value of the coded type was passed to it. After use of the refactoring method, several subclasses have appeared and from them you need to create objects depending on the value of the coded type. Changing the original constructor to make it return subclass objects is impossible, so instead we create a static factory method that will return objects of the necessary classes, after which it replaces all calls to the original constructor.</a:t>
            </a:r>
          </a:p>
          <a:p>
            <a:pPr lvl="1"/>
            <a:r>
              <a:rPr lang="en-US" dirty="0"/>
              <a:t>Factory methods can be used in other situations as well, when constructors aren’t up to the task. They can be important when attempting to </a:t>
            </a:r>
            <a:r>
              <a:rPr lang="en-US" b="1" dirty="0"/>
              <a:t>Change Value to Reference</a:t>
            </a:r>
            <a:r>
              <a:rPr lang="en-US" dirty="0"/>
              <a:t>. They can also be used to set various creation modes that go beyond the number and types of parameters.</a:t>
            </a:r>
            <a:endParaRPr dirty="0"/>
          </a:p>
        </p:txBody>
      </p:sp>
    </p:spTree>
    <p:extLst>
      <p:ext uri="{BB962C8B-B14F-4D97-AF65-F5344CB8AC3E}">
        <p14:creationId xmlns:p14="http://schemas.microsoft.com/office/powerpoint/2010/main" val="11111047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Constructor with Factory Method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Benefits</a:t>
            </a:r>
          </a:p>
          <a:p>
            <a:pPr lvl="1"/>
            <a:r>
              <a:rPr lang="en-US" dirty="0"/>
              <a:t>A factory method doesn’t necessarily return an object of the class in which it was called. Often these could be its subclasses, selected based on the arguments given to the method.</a:t>
            </a:r>
          </a:p>
          <a:p>
            <a:pPr lvl="1"/>
            <a:r>
              <a:rPr lang="en-US" dirty="0"/>
              <a:t>A factory method can have a better name that describes what and how it returns what it does, for example Troops::</a:t>
            </a:r>
            <a:r>
              <a:rPr lang="en-US" dirty="0" err="1"/>
              <a:t>GetCrew</a:t>
            </a:r>
            <a:r>
              <a:rPr lang="en-US" dirty="0"/>
              <a:t>(</a:t>
            </a:r>
            <a:r>
              <a:rPr lang="en-US" dirty="0" err="1"/>
              <a:t>myTank</a:t>
            </a:r>
            <a:r>
              <a:rPr lang="en-US" dirty="0"/>
              <a:t>).</a:t>
            </a:r>
          </a:p>
          <a:p>
            <a:pPr lvl="1"/>
            <a:r>
              <a:rPr lang="en-US" dirty="0"/>
              <a:t>A factory method can return an already created object, unlike a constructor, which always creates a new instance.</a:t>
            </a:r>
            <a:endParaRPr dirty="0"/>
          </a:p>
        </p:txBody>
      </p:sp>
    </p:spTree>
    <p:extLst>
      <p:ext uri="{BB962C8B-B14F-4D97-AF65-F5344CB8AC3E}">
        <p14:creationId xmlns:p14="http://schemas.microsoft.com/office/powerpoint/2010/main" val="10897855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Constructor with Factory Method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Create a factory method. Place a call to the current constructor in it.</a:t>
            </a:r>
          </a:p>
          <a:p>
            <a:pPr marL="971550" lvl="1" indent="-514350">
              <a:buFont typeface="+mj-lt"/>
              <a:buAutoNum type="arabicPeriod"/>
            </a:pPr>
            <a:r>
              <a:rPr lang="en-US" dirty="0"/>
              <a:t>Replace all constructor calls with calls to the factory method.</a:t>
            </a:r>
          </a:p>
          <a:p>
            <a:pPr marL="971550" lvl="1" indent="-514350">
              <a:buFont typeface="+mj-lt"/>
              <a:buAutoNum type="arabicPeriod"/>
            </a:pPr>
            <a:r>
              <a:rPr lang="en-US" dirty="0"/>
              <a:t>Declare the constructor private.</a:t>
            </a:r>
          </a:p>
          <a:p>
            <a:pPr marL="971550" lvl="1" indent="-514350">
              <a:buFont typeface="+mj-lt"/>
              <a:buAutoNum type="arabicPeriod"/>
            </a:pPr>
            <a:r>
              <a:rPr lang="en-US" dirty="0"/>
              <a:t>Investigate the constructor code and try to isolate the code not directly related to constructing an object of the current class, moving such code to the factory method. </a:t>
            </a:r>
          </a:p>
        </p:txBody>
      </p:sp>
    </p:spTree>
    <p:extLst>
      <p:ext uri="{BB962C8B-B14F-4D97-AF65-F5344CB8AC3E}">
        <p14:creationId xmlns:p14="http://schemas.microsoft.com/office/powerpoint/2010/main" val="178650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Temp with Query</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10000"/>
          </a:bodyPr>
          <a:lstStyle/>
          <a:p>
            <a:r>
              <a:rPr lang="en-US" dirty="0"/>
              <a:t>How to Refactor?</a:t>
            </a:r>
          </a:p>
          <a:p>
            <a:pPr marL="971550" lvl="1" indent="-514350">
              <a:buFont typeface="+mj-lt"/>
              <a:buAutoNum type="arabicPeriod"/>
            </a:pPr>
            <a:r>
              <a:rPr lang="en-US" dirty="0"/>
              <a:t>Make sure that a value is assigned to the variable once and only once within the method. If not, use </a:t>
            </a:r>
            <a:r>
              <a:rPr lang="en-US" b="1" dirty="0"/>
              <a:t>Split Temporary Variable</a:t>
            </a:r>
            <a:r>
              <a:rPr lang="en-US" dirty="0"/>
              <a:t> to ensure that the variable will be used only to store the result of your expression</a:t>
            </a:r>
          </a:p>
          <a:p>
            <a:pPr marL="971550" lvl="1" indent="-514350">
              <a:buFont typeface="+mj-lt"/>
              <a:buAutoNum type="arabicPeriod"/>
            </a:pPr>
            <a:r>
              <a:rPr lang="en-US" dirty="0"/>
              <a:t>Use </a:t>
            </a:r>
            <a:r>
              <a:rPr lang="en-US" b="1" dirty="0"/>
              <a:t>Extract Method </a:t>
            </a:r>
            <a:r>
              <a:rPr lang="en-US" dirty="0"/>
              <a:t>to place the expression of interest in a new method. Make sure that this method only returns a value and doesn’t change the state of the object. If the method affects the visible state of the object, use </a:t>
            </a:r>
            <a:r>
              <a:rPr lang="en-US" b="1" dirty="0"/>
              <a:t>Separate Query from Modifier</a:t>
            </a:r>
            <a:r>
              <a:rPr lang="en-US" dirty="0"/>
              <a:t>.</a:t>
            </a:r>
          </a:p>
          <a:p>
            <a:pPr marL="971550" lvl="1" indent="-514350">
              <a:buFont typeface="+mj-lt"/>
              <a:buAutoNum type="arabicPeriod"/>
            </a:pPr>
            <a:r>
              <a:rPr lang="en-US" dirty="0"/>
              <a:t>Replace the variable with a query to your new method.</a:t>
            </a:r>
          </a:p>
        </p:txBody>
      </p:sp>
    </p:spTree>
    <p:extLst>
      <p:ext uri="{BB962C8B-B14F-4D97-AF65-F5344CB8AC3E}">
        <p14:creationId xmlns:p14="http://schemas.microsoft.com/office/powerpoint/2010/main" val="43725334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Error Code with Exception</a:t>
            </a:r>
            <a:endParaRPr dirty="0"/>
          </a:p>
        </p:txBody>
      </p:sp>
      <p:sp>
        <p:nvSpPr>
          <p:cNvPr id="3" name="Content Placeholder 2"/>
          <p:cNvSpPr>
            <a:spLocks noGrp="1"/>
          </p:cNvSpPr>
          <p:nvPr>
            <p:ph idx="1"/>
          </p:nvPr>
        </p:nvSpPr>
        <p:spPr>
          <a:xfrm>
            <a:off x="301752" y="1417639"/>
            <a:ext cx="8385048" cy="2095582"/>
          </a:xfrm>
        </p:spPr>
        <p:txBody>
          <a:bodyPr>
            <a:normAutofit/>
          </a:bodyPr>
          <a:lstStyle/>
          <a:p>
            <a:r>
              <a:rPr lang="en-US" b="1" dirty="0"/>
              <a:t>Problem: </a:t>
            </a:r>
            <a:r>
              <a:rPr lang="en-US" dirty="0"/>
              <a:t>A method returns a special value that indicates an error?</a:t>
            </a:r>
          </a:p>
          <a:p>
            <a:r>
              <a:rPr lang="en-US" b="1" dirty="0"/>
              <a:t>Solution: </a:t>
            </a:r>
            <a:r>
              <a:rPr lang="en-US" dirty="0"/>
              <a:t>Throw an exception instead.</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3708778" y="4230573"/>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computer screen shot of a code&#10;&#10;AI-generated content may be incorrect.">
            <a:extLst>
              <a:ext uri="{FF2B5EF4-FFF2-40B4-BE49-F238E27FC236}">
                <a16:creationId xmlns:a16="http://schemas.microsoft.com/office/drawing/2014/main" id="{3D759A1D-1C29-502F-ABA8-91D068A53E12}"/>
              </a:ext>
            </a:extLst>
          </p:cNvPr>
          <p:cNvPicPr>
            <a:picLocks noChangeAspect="1"/>
          </p:cNvPicPr>
          <p:nvPr/>
        </p:nvPicPr>
        <p:blipFill>
          <a:blip r:embed="rId2"/>
          <a:stretch>
            <a:fillRect/>
          </a:stretch>
        </p:blipFill>
        <p:spPr>
          <a:xfrm>
            <a:off x="618894" y="3154816"/>
            <a:ext cx="2795819" cy="2352678"/>
          </a:xfrm>
          <a:prstGeom prst="rect">
            <a:avLst/>
          </a:prstGeom>
        </p:spPr>
      </p:pic>
      <p:pic>
        <p:nvPicPr>
          <p:cNvPr id="7" name="Picture 6" descr="A screen shot of a computer code&#10;&#10;AI-generated content may be incorrect.">
            <a:extLst>
              <a:ext uri="{FF2B5EF4-FFF2-40B4-BE49-F238E27FC236}">
                <a16:creationId xmlns:a16="http://schemas.microsoft.com/office/drawing/2014/main" id="{F64459D8-2CA5-6124-E00B-0F9905A9A1F2}"/>
              </a:ext>
            </a:extLst>
          </p:cNvPr>
          <p:cNvPicPr>
            <a:picLocks noChangeAspect="1"/>
          </p:cNvPicPr>
          <p:nvPr/>
        </p:nvPicPr>
        <p:blipFill>
          <a:blip r:embed="rId3"/>
          <a:stretch>
            <a:fillRect/>
          </a:stretch>
        </p:blipFill>
        <p:spPr>
          <a:xfrm>
            <a:off x="3782291" y="5229225"/>
            <a:ext cx="5361709" cy="1628775"/>
          </a:xfrm>
          <a:prstGeom prst="rect">
            <a:avLst/>
          </a:prstGeom>
        </p:spPr>
      </p:pic>
    </p:spTree>
    <p:extLst>
      <p:ext uri="{BB962C8B-B14F-4D97-AF65-F5344CB8AC3E}">
        <p14:creationId xmlns:p14="http://schemas.microsoft.com/office/powerpoint/2010/main" val="340090679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Error Code with Exception</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Why Refactor?</a:t>
            </a:r>
          </a:p>
          <a:p>
            <a:pPr lvl="1"/>
            <a:r>
              <a:rPr lang="en-US" dirty="0"/>
              <a:t>Returning error codes is an obsolete holdover from procedural programming. In modern programming, error handling is performed by special classes, which are named exceptions. If a problem occurs, you “throw” an error, which is then “caught” by one of the exception handlers. Special error-handling code, which is ignored in normal conditions, is activated to respond.</a:t>
            </a:r>
          </a:p>
          <a:p>
            <a:pPr lvl="1"/>
            <a:endParaRPr lang="en-US" dirty="0"/>
          </a:p>
          <a:p>
            <a:r>
              <a:rPr lang="en-US" dirty="0"/>
              <a:t>Benefits</a:t>
            </a:r>
          </a:p>
          <a:p>
            <a:pPr lvl="1"/>
            <a:r>
              <a:rPr lang="en-US" dirty="0"/>
              <a:t>Frees code from a large number of conditionals for checking various error codes. Exception handlers are a much more succinct way to differentiate normal execution paths from abnormal ones.</a:t>
            </a:r>
          </a:p>
          <a:p>
            <a:pPr lvl="1"/>
            <a:r>
              <a:rPr lang="en-US" dirty="0"/>
              <a:t>Exception classes can implement their own methods, thus containing part of the error handling functionality (such as for sending error messages).</a:t>
            </a:r>
          </a:p>
          <a:p>
            <a:pPr lvl="1"/>
            <a:r>
              <a:rPr lang="en-US" dirty="0"/>
              <a:t>Unlike exceptions, error codes can’t be used in a constructor, since a constructor must return only a new object.</a:t>
            </a:r>
            <a:endParaRPr dirty="0"/>
          </a:p>
        </p:txBody>
      </p:sp>
    </p:spTree>
    <p:extLst>
      <p:ext uri="{BB962C8B-B14F-4D97-AF65-F5344CB8AC3E}">
        <p14:creationId xmlns:p14="http://schemas.microsoft.com/office/powerpoint/2010/main" val="27737745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Error Code with Exception</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sz="2800" dirty="0"/>
              <a:t>Drawbacks</a:t>
            </a:r>
          </a:p>
          <a:p>
            <a:pPr lvl="1"/>
            <a:r>
              <a:rPr lang="en-US" sz="2400" dirty="0"/>
              <a:t>An exception handler can turn into a </a:t>
            </a:r>
            <a:r>
              <a:rPr lang="en-US" sz="2400" dirty="0" err="1"/>
              <a:t>goto</a:t>
            </a:r>
            <a:r>
              <a:rPr lang="en-US" sz="2400" dirty="0"/>
              <a:t>-like crutch. Avoid this! Don’t use exceptions to manage code execution. Exceptions should be thrown only to inform of an error or critical situation.</a:t>
            </a:r>
          </a:p>
          <a:p>
            <a:pPr lvl="1"/>
            <a:endParaRPr lang="en-US" sz="2400" dirty="0"/>
          </a:p>
          <a:p>
            <a:r>
              <a:rPr lang="en-US" sz="2800" dirty="0"/>
              <a:t>How to Refactor?</a:t>
            </a:r>
          </a:p>
          <a:p>
            <a:pPr lvl="1"/>
            <a:r>
              <a:rPr lang="en-US" sz="2400" dirty="0"/>
              <a:t>Try to perform these refactoring steps for only one error code at a time. This will make it easier to keep all the important information in your head and avoid errors.</a:t>
            </a:r>
          </a:p>
          <a:p>
            <a:pPr marL="971550" lvl="1" indent="-514350">
              <a:buFont typeface="+mj-lt"/>
              <a:buAutoNum type="arabicPeriod"/>
            </a:pPr>
            <a:r>
              <a:rPr lang="en-US" sz="2400" dirty="0"/>
              <a:t>Find all calls to a method that returns error codes and, instead of checking for an error code, wrap it in try/catch blocks.</a:t>
            </a:r>
          </a:p>
          <a:p>
            <a:pPr marL="971550" lvl="1" indent="-514350">
              <a:buFont typeface="+mj-lt"/>
              <a:buAutoNum type="arabicPeriod"/>
            </a:pPr>
            <a:r>
              <a:rPr lang="en-US" sz="2400" dirty="0"/>
              <a:t>Inside the method, instead of returning an error code, throw an exception.</a:t>
            </a:r>
          </a:p>
          <a:p>
            <a:pPr marL="971550" lvl="1" indent="-514350">
              <a:buFont typeface="+mj-lt"/>
              <a:buAutoNum type="arabicPeriod"/>
            </a:pPr>
            <a:r>
              <a:rPr lang="en-US" sz="2400" dirty="0"/>
              <a:t>Change the method signature so that it contains information about the exception being thrown (@throws section). </a:t>
            </a:r>
          </a:p>
        </p:txBody>
      </p:sp>
    </p:spTree>
    <p:extLst>
      <p:ext uri="{BB962C8B-B14F-4D97-AF65-F5344CB8AC3E}">
        <p14:creationId xmlns:p14="http://schemas.microsoft.com/office/powerpoint/2010/main" val="193461401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Exception with Test</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 throw an exception in a place where a simple test would do the job?</a:t>
            </a:r>
          </a:p>
          <a:p>
            <a:r>
              <a:rPr lang="en-US" b="1" dirty="0"/>
              <a:t>Solution: </a:t>
            </a:r>
            <a:r>
              <a:rPr lang="en-US" dirty="0"/>
              <a:t>Replace the exception with a condition test.</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5258370" y="4287608"/>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program&#10;&#10;AI-generated content may be incorrect.">
            <a:extLst>
              <a:ext uri="{FF2B5EF4-FFF2-40B4-BE49-F238E27FC236}">
                <a16:creationId xmlns:a16="http://schemas.microsoft.com/office/drawing/2014/main" id="{8CC27BD8-3CF9-6D22-E32C-A85095132060}"/>
              </a:ext>
            </a:extLst>
          </p:cNvPr>
          <p:cNvPicPr>
            <a:picLocks noChangeAspect="1"/>
          </p:cNvPicPr>
          <p:nvPr/>
        </p:nvPicPr>
        <p:blipFill>
          <a:blip r:embed="rId2"/>
          <a:stretch>
            <a:fillRect/>
          </a:stretch>
        </p:blipFill>
        <p:spPr>
          <a:xfrm>
            <a:off x="657226" y="3427496"/>
            <a:ext cx="4357688" cy="1645610"/>
          </a:xfrm>
          <a:prstGeom prst="rect">
            <a:avLst/>
          </a:prstGeom>
        </p:spPr>
      </p:pic>
      <p:pic>
        <p:nvPicPr>
          <p:cNvPr id="7" name="Picture 6" descr="A computer screen with text&#10;&#10;AI-generated content may be incorrect.">
            <a:extLst>
              <a:ext uri="{FF2B5EF4-FFF2-40B4-BE49-F238E27FC236}">
                <a16:creationId xmlns:a16="http://schemas.microsoft.com/office/drawing/2014/main" id="{30DC4D60-FBFA-2D43-D8E4-28AE8C0DB601}"/>
              </a:ext>
            </a:extLst>
          </p:cNvPr>
          <p:cNvPicPr>
            <a:picLocks noChangeAspect="1"/>
          </p:cNvPicPr>
          <p:nvPr/>
        </p:nvPicPr>
        <p:blipFill>
          <a:blip r:embed="rId3"/>
          <a:stretch>
            <a:fillRect/>
          </a:stretch>
        </p:blipFill>
        <p:spPr>
          <a:xfrm>
            <a:off x="4245572" y="5230576"/>
            <a:ext cx="4539056" cy="1599769"/>
          </a:xfrm>
          <a:prstGeom prst="rect">
            <a:avLst/>
          </a:prstGeom>
        </p:spPr>
      </p:pic>
    </p:spTree>
    <p:extLst>
      <p:ext uri="{BB962C8B-B14F-4D97-AF65-F5344CB8AC3E}">
        <p14:creationId xmlns:p14="http://schemas.microsoft.com/office/powerpoint/2010/main" val="17922174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Exception with Test</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Exceptions should be used to handle irregular behavior related to an unexpected error. They shouldn’t serve as a replacement for testing. If an exception can be avoided by simply verifying a condition before running, then do so. Exceptions should be reserved for real errors.</a:t>
            </a:r>
          </a:p>
          <a:p>
            <a:pPr lvl="1"/>
            <a:r>
              <a:rPr lang="en-US" dirty="0"/>
              <a:t>For instance, you entered a minefield and triggered a mine there, resulting in an exception; the exception was successfully handled, and you were lifted through the air to safety beyond the mine field. But you could have avoided this all by simply reading the warning sign in front of the minefield to begin with.</a:t>
            </a:r>
          </a:p>
          <a:p>
            <a:pPr lvl="1"/>
            <a:endParaRPr lang="en-US" dirty="0"/>
          </a:p>
          <a:p>
            <a:r>
              <a:rPr lang="en-US" dirty="0"/>
              <a:t>Benefits</a:t>
            </a:r>
          </a:p>
          <a:p>
            <a:pPr lvl="1"/>
            <a:r>
              <a:rPr lang="en-US" dirty="0"/>
              <a:t>A simple conditional can sometimes be more obvious than exception handling code.</a:t>
            </a:r>
            <a:endParaRPr dirty="0"/>
          </a:p>
        </p:txBody>
      </p:sp>
    </p:spTree>
    <p:extLst>
      <p:ext uri="{BB962C8B-B14F-4D97-AF65-F5344CB8AC3E}">
        <p14:creationId xmlns:p14="http://schemas.microsoft.com/office/powerpoint/2010/main" val="156083058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Exception with Test</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Create a conditional for an edge case and move it before the try/catch block.</a:t>
            </a:r>
          </a:p>
          <a:p>
            <a:pPr marL="971550" lvl="1" indent="-514350">
              <a:buFont typeface="+mj-lt"/>
              <a:buAutoNum type="arabicPeriod"/>
            </a:pPr>
            <a:r>
              <a:rPr lang="en-US" dirty="0"/>
              <a:t>Move code from the catch section inside this conditional.</a:t>
            </a:r>
          </a:p>
          <a:p>
            <a:pPr marL="971550" lvl="1" indent="-514350">
              <a:buFont typeface="+mj-lt"/>
              <a:buAutoNum type="arabicPeriod"/>
            </a:pPr>
            <a:r>
              <a:rPr lang="en-US" dirty="0"/>
              <a:t>In the catch section, place the code for throwing a usual unnamed exception and run all the tests.</a:t>
            </a:r>
          </a:p>
          <a:p>
            <a:pPr marL="971550" lvl="1" indent="-514350">
              <a:buFont typeface="+mj-lt"/>
              <a:buAutoNum type="arabicPeriod"/>
            </a:pPr>
            <a:r>
              <a:rPr lang="en-US" dirty="0"/>
              <a:t>If no exceptions were thrown during the tests, get rid of the try/catch operator. </a:t>
            </a:r>
          </a:p>
        </p:txBody>
      </p:sp>
    </p:spTree>
    <p:extLst>
      <p:ext uri="{BB962C8B-B14F-4D97-AF65-F5344CB8AC3E}">
        <p14:creationId xmlns:p14="http://schemas.microsoft.com/office/powerpoint/2010/main" val="40363075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019104">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Generalization</a:t>
            </a:r>
            <a:endParaRPr dirty="0"/>
          </a:p>
        </p:txBody>
      </p:sp>
      <p:sp>
        <p:nvSpPr>
          <p:cNvPr id="3" name="Content Placeholder 2"/>
          <p:cNvSpPr>
            <a:spLocks noGrp="1"/>
          </p:cNvSpPr>
          <p:nvPr>
            <p:ph idx="1"/>
          </p:nvPr>
        </p:nvSpPr>
        <p:spPr>
          <a:xfrm>
            <a:off x="301752" y="1417638"/>
            <a:ext cx="8613648" cy="5440362"/>
          </a:xfrm>
        </p:spPr>
        <p:txBody>
          <a:bodyPr>
            <a:normAutofit fontScale="77500" lnSpcReduction="20000"/>
          </a:bodyPr>
          <a:lstStyle/>
          <a:p>
            <a:r>
              <a:rPr lang="en-US" dirty="0"/>
              <a:t>Abstraction has its own group of refactoring techniques, primarily associated with moving functionality along the class inheritance hierarchy, creating new classes and interfaces, and replacing inheritance with delegation and vice versa.</a:t>
            </a:r>
          </a:p>
          <a:p>
            <a:pPr lvl="1"/>
            <a:r>
              <a:rPr lang="en-US" dirty="0"/>
              <a:t>Pull Up Field</a:t>
            </a:r>
          </a:p>
          <a:p>
            <a:pPr lvl="1"/>
            <a:r>
              <a:rPr lang="en-US" dirty="0"/>
              <a:t>Pull Up Method</a:t>
            </a:r>
          </a:p>
          <a:p>
            <a:pPr lvl="1"/>
            <a:r>
              <a:rPr lang="en-US" dirty="0"/>
              <a:t>Pull Up Constructor Body</a:t>
            </a:r>
          </a:p>
          <a:p>
            <a:pPr lvl="1"/>
            <a:r>
              <a:rPr lang="en-US" dirty="0"/>
              <a:t>Push Down Method</a:t>
            </a:r>
          </a:p>
          <a:p>
            <a:pPr lvl="1"/>
            <a:r>
              <a:rPr lang="en-US" dirty="0"/>
              <a:t>Push Down Field</a:t>
            </a:r>
          </a:p>
          <a:p>
            <a:pPr lvl="1"/>
            <a:r>
              <a:rPr lang="en-US" dirty="0"/>
              <a:t>Extract Subclass</a:t>
            </a:r>
          </a:p>
          <a:p>
            <a:pPr lvl="1"/>
            <a:r>
              <a:rPr lang="en-US" dirty="0"/>
              <a:t>Extract Superclass</a:t>
            </a:r>
          </a:p>
          <a:p>
            <a:pPr lvl="1"/>
            <a:r>
              <a:rPr lang="en-US" dirty="0"/>
              <a:t>Extract Interface</a:t>
            </a:r>
          </a:p>
          <a:p>
            <a:pPr lvl="1"/>
            <a:r>
              <a:rPr lang="en-US" dirty="0"/>
              <a:t>Collapse Hierarchy</a:t>
            </a:r>
          </a:p>
          <a:p>
            <a:pPr lvl="1"/>
            <a:r>
              <a:rPr lang="en-US" dirty="0"/>
              <a:t>Form Template Method</a:t>
            </a:r>
          </a:p>
          <a:p>
            <a:pPr lvl="1"/>
            <a:r>
              <a:rPr lang="en-US" dirty="0"/>
              <a:t>Replace Inheritance with Delegation</a:t>
            </a:r>
          </a:p>
          <a:p>
            <a:pPr lvl="1"/>
            <a:r>
              <a:rPr lang="en-US" dirty="0"/>
              <a:t>Replace Delegation with Inheritance</a:t>
            </a:r>
          </a:p>
        </p:txBody>
      </p:sp>
    </p:spTree>
    <p:extLst>
      <p:ext uri="{BB962C8B-B14F-4D97-AF65-F5344CB8AC3E}">
        <p14:creationId xmlns:p14="http://schemas.microsoft.com/office/powerpoint/2010/main" val="471004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descr="A group of rectangular boxes with text&#10;&#10;AI-generated content may be incorrect.">
            <a:extLst>
              <a:ext uri="{FF2B5EF4-FFF2-40B4-BE49-F238E27FC236}">
                <a16:creationId xmlns:a16="http://schemas.microsoft.com/office/drawing/2014/main" id="{6B5CFEED-9DD4-51E7-3CA8-78D9D3D68843}"/>
              </a:ext>
            </a:extLst>
          </p:cNvPr>
          <p:cNvPicPr>
            <a:picLocks noChangeAspect="1"/>
          </p:cNvPicPr>
          <p:nvPr/>
        </p:nvPicPr>
        <p:blipFill>
          <a:blip r:embed="rId2"/>
          <a:stretch>
            <a:fillRect/>
          </a:stretch>
        </p:blipFill>
        <p:spPr>
          <a:xfrm>
            <a:off x="665934" y="3000597"/>
            <a:ext cx="7635104" cy="2685965"/>
          </a:xfrm>
          <a:prstGeom prst="rect">
            <a:avLst/>
          </a:prstGeom>
        </p:spPr>
      </p:pic>
      <p:sp>
        <p:nvSpPr>
          <p:cNvPr id="2" name="Title 1"/>
          <p:cNvSpPr>
            <a:spLocks noGrp="1"/>
          </p:cNvSpPr>
          <p:nvPr>
            <p:ph type="title"/>
          </p:nvPr>
        </p:nvSpPr>
        <p:spPr/>
        <p:txBody>
          <a:bodyPr/>
          <a:lstStyle/>
          <a:p>
            <a:r>
              <a:rPr lang="en-US" dirty="0"/>
              <a:t> Pull Up Field</a:t>
            </a:r>
            <a:endParaRPr dirty="0"/>
          </a:p>
        </p:txBody>
      </p:sp>
      <p:sp>
        <p:nvSpPr>
          <p:cNvPr id="3" name="Content Placeholder 2"/>
          <p:cNvSpPr>
            <a:spLocks noGrp="1"/>
          </p:cNvSpPr>
          <p:nvPr>
            <p:ph idx="1"/>
          </p:nvPr>
        </p:nvSpPr>
        <p:spPr>
          <a:xfrm>
            <a:off x="301752" y="1417639"/>
            <a:ext cx="8385048" cy="2095582"/>
          </a:xfrm>
        </p:spPr>
        <p:txBody>
          <a:bodyPr>
            <a:normAutofit/>
          </a:bodyPr>
          <a:lstStyle/>
          <a:p>
            <a:r>
              <a:rPr lang="en-US" b="1" dirty="0"/>
              <a:t>Problem: </a:t>
            </a:r>
            <a:r>
              <a:rPr lang="en-US" dirty="0"/>
              <a:t>Two classes have the same field.</a:t>
            </a:r>
          </a:p>
          <a:p>
            <a:r>
              <a:rPr lang="en-US" b="1" dirty="0"/>
              <a:t>Solution: </a:t>
            </a:r>
            <a:r>
              <a:rPr lang="en-US" dirty="0"/>
              <a:t>Remove the field from subclasses and move it to the superclass.</a:t>
            </a:r>
            <a:endParaRPr dirty="0"/>
          </a:p>
        </p:txBody>
      </p:sp>
      <p:cxnSp>
        <p:nvCxnSpPr>
          <p:cNvPr id="7" name="Straight Arrow Connector 6">
            <a:extLst>
              <a:ext uri="{FF2B5EF4-FFF2-40B4-BE49-F238E27FC236}">
                <a16:creationId xmlns:a16="http://schemas.microsoft.com/office/drawing/2014/main" id="{A322FC92-BDD2-19A9-6989-C3FFD569FE9D}"/>
              </a:ext>
            </a:extLst>
          </p:cNvPr>
          <p:cNvCxnSpPr>
            <a:cxnSpLocks/>
          </p:cNvCxnSpPr>
          <p:nvPr/>
        </p:nvCxnSpPr>
        <p:spPr>
          <a:xfrm flipV="1">
            <a:off x="1343026" y="3629025"/>
            <a:ext cx="4300537" cy="1376271"/>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3AAAF7A2-FC58-0300-290F-1314D31621B6}"/>
              </a:ext>
            </a:extLst>
          </p:cNvPr>
          <p:cNvCxnSpPr>
            <a:cxnSpLocks/>
          </p:cNvCxnSpPr>
          <p:nvPr/>
        </p:nvCxnSpPr>
        <p:spPr>
          <a:xfrm flipV="1">
            <a:off x="3314700" y="3691993"/>
            <a:ext cx="2543175" cy="125033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0251972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Field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Why Refactor?</a:t>
            </a:r>
          </a:p>
          <a:p>
            <a:pPr lvl="1"/>
            <a:r>
              <a:rPr lang="en-US" dirty="0"/>
              <a:t>Subclasses grew and developed separately, causing identical (or nearly identical) fields and methods to appear.</a:t>
            </a:r>
          </a:p>
          <a:p>
            <a:pPr lvl="1"/>
            <a:endParaRPr lang="en-US" dirty="0"/>
          </a:p>
          <a:p>
            <a:r>
              <a:rPr lang="en-US" dirty="0"/>
              <a:t>Benefits</a:t>
            </a:r>
          </a:p>
          <a:p>
            <a:pPr lvl="1"/>
            <a:r>
              <a:rPr lang="en-US" dirty="0"/>
              <a:t>Eliminates duplication of fields in subclasses.</a:t>
            </a:r>
          </a:p>
          <a:p>
            <a:pPr lvl="1"/>
            <a:r>
              <a:rPr lang="en-US" dirty="0"/>
              <a:t>Eases subsequent relocation of duplicate methods, if they exist, from subclasses to a superclass.</a:t>
            </a:r>
            <a:endParaRPr dirty="0"/>
          </a:p>
        </p:txBody>
      </p:sp>
    </p:spTree>
    <p:extLst>
      <p:ext uri="{BB962C8B-B14F-4D97-AF65-F5344CB8AC3E}">
        <p14:creationId xmlns:p14="http://schemas.microsoft.com/office/powerpoint/2010/main" val="42072694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Field</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How to Refactor?</a:t>
            </a:r>
          </a:p>
          <a:p>
            <a:pPr marL="971550" lvl="1" indent="-514350">
              <a:buFont typeface="+mj-lt"/>
              <a:buAutoNum type="arabicPeriod"/>
            </a:pPr>
            <a:r>
              <a:rPr lang="en-US" dirty="0"/>
              <a:t>Make sure that the fields are used for the same needs in subclasses.</a:t>
            </a:r>
          </a:p>
          <a:p>
            <a:pPr marL="971550" lvl="1" indent="-514350">
              <a:buFont typeface="+mj-lt"/>
              <a:buAutoNum type="arabicPeriod"/>
            </a:pPr>
            <a:r>
              <a:rPr lang="en-US" dirty="0"/>
              <a:t>If the fields have different names, give them the same name and replace all references to the fields in existing code.</a:t>
            </a:r>
          </a:p>
          <a:p>
            <a:pPr marL="971550" lvl="1" indent="-514350">
              <a:buFont typeface="+mj-lt"/>
              <a:buAutoNum type="arabicPeriod"/>
            </a:pPr>
            <a:r>
              <a:rPr lang="en-US" dirty="0"/>
              <a:t>Create a field with the same name in the superclass. Note that if the fields were private, the superclass field should be protected.</a:t>
            </a:r>
          </a:p>
          <a:p>
            <a:pPr marL="971550" lvl="1" indent="-514350">
              <a:buFont typeface="+mj-lt"/>
              <a:buAutoNum type="arabicPeriod"/>
            </a:pPr>
            <a:r>
              <a:rPr lang="en-US" dirty="0"/>
              <a:t>Remove the fields from the subclasses.</a:t>
            </a:r>
          </a:p>
          <a:p>
            <a:pPr marL="971550" lvl="1" indent="-514350">
              <a:buFont typeface="+mj-lt"/>
              <a:buAutoNum type="arabicPeriod"/>
            </a:pPr>
            <a:r>
              <a:rPr lang="en-US" dirty="0"/>
              <a:t>You may want to consider using </a:t>
            </a:r>
            <a:r>
              <a:rPr lang="en-US" b="1" dirty="0"/>
              <a:t>Self Encapsulate Field</a:t>
            </a:r>
            <a:r>
              <a:rPr lang="en-US" dirty="0"/>
              <a:t> for the new field, in order to hide it behind access methods. </a:t>
            </a:r>
          </a:p>
        </p:txBody>
      </p:sp>
    </p:spTree>
    <p:extLst>
      <p:ext uri="{BB962C8B-B14F-4D97-AF65-F5344CB8AC3E}">
        <p14:creationId xmlns:p14="http://schemas.microsoft.com/office/powerpoint/2010/main" val="356712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9104">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Composing Methods</a:t>
            </a:r>
            <a:endParaRPr dirty="0"/>
          </a:p>
        </p:txBody>
      </p:sp>
      <p:sp>
        <p:nvSpPr>
          <p:cNvPr id="3" name="Content Placeholder 2"/>
          <p:cNvSpPr>
            <a:spLocks noGrp="1"/>
          </p:cNvSpPr>
          <p:nvPr>
            <p:ph idx="1"/>
          </p:nvPr>
        </p:nvSpPr>
        <p:spPr>
          <a:xfrm>
            <a:off x="301752" y="1417638"/>
            <a:ext cx="8385048" cy="5332078"/>
          </a:xfrm>
        </p:spPr>
        <p:txBody>
          <a:bodyPr>
            <a:normAutofit fontScale="70000" lnSpcReduction="20000"/>
          </a:bodyPr>
          <a:lstStyle/>
          <a:p>
            <a:r>
              <a:rPr lang="en-US" dirty="0"/>
              <a:t>Much of refactoring is devoted to correctly composing methods. In most cases, excessively long methods are the root of all evil. The vagaries of code inside these methods conceal the execution logic and make the method extremely hard to understand—and even harder to change.</a:t>
            </a:r>
          </a:p>
          <a:p>
            <a:r>
              <a:rPr lang="en-US" dirty="0"/>
              <a:t>The refactoring techniques in this group streamline methods, remove code duplication, and pave the way for future improvements.</a:t>
            </a:r>
          </a:p>
          <a:p>
            <a:r>
              <a:rPr lang="en-US" dirty="0"/>
              <a:t>Techniques:</a:t>
            </a:r>
          </a:p>
          <a:p>
            <a:pPr lvl="1"/>
            <a:r>
              <a:rPr lang="en-US" dirty="0"/>
              <a:t>Extract Method</a:t>
            </a:r>
          </a:p>
          <a:p>
            <a:pPr lvl="1"/>
            <a:r>
              <a:rPr lang="en-US" dirty="0"/>
              <a:t>Inline Method</a:t>
            </a:r>
          </a:p>
          <a:p>
            <a:pPr lvl="1"/>
            <a:r>
              <a:rPr lang="en-US" dirty="0"/>
              <a:t>Extract Variable</a:t>
            </a:r>
          </a:p>
          <a:p>
            <a:pPr lvl="1"/>
            <a:r>
              <a:rPr lang="en-US" dirty="0"/>
              <a:t>Inline Temp</a:t>
            </a:r>
          </a:p>
          <a:p>
            <a:pPr lvl="1"/>
            <a:r>
              <a:rPr lang="en-US" dirty="0"/>
              <a:t>Replace Temp with Query</a:t>
            </a:r>
          </a:p>
          <a:p>
            <a:pPr lvl="1"/>
            <a:r>
              <a:rPr lang="en-US" dirty="0"/>
              <a:t>Split Temporary Variable</a:t>
            </a:r>
          </a:p>
          <a:p>
            <a:pPr lvl="1"/>
            <a:r>
              <a:rPr lang="en-US" dirty="0"/>
              <a:t>Remove Assignments to Parameters</a:t>
            </a:r>
          </a:p>
          <a:p>
            <a:pPr lvl="1"/>
            <a:r>
              <a:rPr lang="en-US" dirty="0"/>
              <a:t>Replace Method with Method Object</a:t>
            </a:r>
          </a:p>
          <a:p>
            <a:pPr lvl="1"/>
            <a:r>
              <a:rPr lang="en-US" dirty="0"/>
              <a:t>Substitute Algorithm</a:t>
            </a:r>
          </a:p>
          <a:p>
            <a:pPr lvl="1"/>
            <a:endParaRPr lang="en-US" dirty="0"/>
          </a:p>
          <a:p>
            <a:pPr lvl="1"/>
            <a:endParaRPr lang="en-US" dirty="0"/>
          </a:p>
          <a:p>
            <a:pPr lvl="1"/>
            <a:endParaRPr dirty="0"/>
          </a:p>
        </p:txBody>
      </p:sp>
    </p:spTree>
    <p:extLst>
      <p:ext uri="{BB962C8B-B14F-4D97-AF65-F5344CB8AC3E}">
        <p14:creationId xmlns:p14="http://schemas.microsoft.com/office/powerpoint/2010/main" val="235638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Temporary Variable</a:t>
            </a:r>
            <a:endParaRPr dirty="0"/>
          </a:p>
        </p:txBody>
      </p:sp>
      <p:sp>
        <p:nvSpPr>
          <p:cNvPr id="3" name="Content Placeholder 2"/>
          <p:cNvSpPr>
            <a:spLocks noGrp="1"/>
          </p:cNvSpPr>
          <p:nvPr>
            <p:ph idx="1"/>
          </p:nvPr>
        </p:nvSpPr>
        <p:spPr>
          <a:xfrm>
            <a:off x="301752" y="1417639"/>
            <a:ext cx="8385048" cy="1746666"/>
          </a:xfrm>
        </p:spPr>
        <p:txBody>
          <a:bodyPr>
            <a:normAutofit fontScale="77500" lnSpcReduction="20000"/>
          </a:bodyPr>
          <a:lstStyle/>
          <a:p>
            <a:r>
              <a:rPr lang="en-US" b="1" dirty="0"/>
              <a:t>Problem:</a:t>
            </a:r>
            <a:r>
              <a:rPr lang="en-US" dirty="0"/>
              <a:t> You have a local variable that’s used to store various intermediate values inside a method (except for cycle variables).</a:t>
            </a:r>
          </a:p>
          <a:p>
            <a:r>
              <a:rPr lang="en-US" b="1" dirty="0"/>
              <a:t>Solution:</a:t>
            </a:r>
            <a:r>
              <a:rPr lang="en-US" dirty="0"/>
              <a:t> Use different variables for different values. Each variable should be responsible for only one particular thing.</a:t>
            </a:r>
          </a:p>
          <a:p>
            <a:pPr lvl="1"/>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5280490" y="3802816"/>
            <a:ext cx="884321" cy="836195"/>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black background with white text&#10;&#10;AI-generated content may be incorrect.">
            <a:extLst>
              <a:ext uri="{FF2B5EF4-FFF2-40B4-BE49-F238E27FC236}">
                <a16:creationId xmlns:a16="http://schemas.microsoft.com/office/drawing/2014/main" id="{492481F3-1F12-4150-0717-B1E5F6590881}"/>
              </a:ext>
            </a:extLst>
          </p:cNvPr>
          <p:cNvPicPr>
            <a:picLocks noChangeAspect="1"/>
          </p:cNvPicPr>
          <p:nvPr/>
        </p:nvPicPr>
        <p:blipFill>
          <a:blip r:embed="rId2"/>
          <a:stretch>
            <a:fillRect/>
          </a:stretch>
        </p:blipFill>
        <p:spPr>
          <a:xfrm>
            <a:off x="704533" y="3164305"/>
            <a:ext cx="4534533" cy="1228896"/>
          </a:xfrm>
          <a:prstGeom prst="rect">
            <a:avLst/>
          </a:prstGeom>
        </p:spPr>
      </p:pic>
      <p:pic>
        <p:nvPicPr>
          <p:cNvPr id="8" name="Picture 7" descr="A black background with white text&#10;&#10;AI-generated content may be incorrect.">
            <a:extLst>
              <a:ext uri="{FF2B5EF4-FFF2-40B4-BE49-F238E27FC236}">
                <a16:creationId xmlns:a16="http://schemas.microsoft.com/office/drawing/2014/main" id="{EF0277F4-AF48-3852-EA5A-0E14FEC0D751}"/>
              </a:ext>
            </a:extLst>
          </p:cNvPr>
          <p:cNvPicPr>
            <a:picLocks noChangeAspect="1"/>
          </p:cNvPicPr>
          <p:nvPr/>
        </p:nvPicPr>
        <p:blipFill>
          <a:blip r:embed="rId3"/>
          <a:stretch>
            <a:fillRect/>
          </a:stretch>
        </p:blipFill>
        <p:spPr>
          <a:xfrm>
            <a:off x="2670348" y="4778281"/>
            <a:ext cx="5896798" cy="1324160"/>
          </a:xfrm>
          <a:prstGeom prst="rect">
            <a:avLst/>
          </a:prstGeom>
        </p:spPr>
      </p:pic>
    </p:spTree>
    <p:extLst>
      <p:ext uri="{BB962C8B-B14F-4D97-AF65-F5344CB8AC3E}">
        <p14:creationId xmlns:p14="http://schemas.microsoft.com/office/powerpoint/2010/main" val="92239403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Method</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Your subclasses have methods that perform similar work.</a:t>
            </a:r>
          </a:p>
          <a:p>
            <a:r>
              <a:rPr lang="en-US" b="1" dirty="0"/>
              <a:t>Solution: </a:t>
            </a:r>
            <a:r>
              <a:rPr lang="en-US" dirty="0"/>
              <a:t>Make the methods identical and then move them to the relevant superclass.</a:t>
            </a:r>
            <a:endParaRPr dirty="0"/>
          </a:p>
        </p:txBody>
      </p:sp>
      <p:pic>
        <p:nvPicPr>
          <p:cNvPr id="5" name="Picture 4" descr="A group of rectangular boxes with text&#10;&#10;AI-generated content may be incorrect.">
            <a:extLst>
              <a:ext uri="{FF2B5EF4-FFF2-40B4-BE49-F238E27FC236}">
                <a16:creationId xmlns:a16="http://schemas.microsoft.com/office/drawing/2014/main" id="{CB101CFE-4F6F-88D7-E589-3129CAC83964}"/>
              </a:ext>
            </a:extLst>
          </p:cNvPr>
          <p:cNvPicPr>
            <a:picLocks noChangeAspect="1"/>
          </p:cNvPicPr>
          <p:nvPr/>
        </p:nvPicPr>
        <p:blipFill>
          <a:blip r:embed="rId2"/>
          <a:stretch>
            <a:fillRect/>
          </a:stretch>
        </p:blipFill>
        <p:spPr>
          <a:xfrm>
            <a:off x="457200" y="3429000"/>
            <a:ext cx="8229600" cy="2774628"/>
          </a:xfrm>
          <a:prstGeom prst="rect">
            <a:avLst/>
          </a:prstGeom>
        </p:spPr>
      </p:pic>
      <p:cxnSp>
        <p:nvCxnSpPr>
          <p:cNvPr id="6" name="Straight Arrow Connector 5">
            <a:extLst>
              <a:ext uri="{FF2B5EF4-FFF2-40B4-BE49-F238E27FC236}">
                <a16:creationId xmlns:a16="http://schemas.microsoft.com/office/drawing/2014/main" id="{A65FE3E1-BBF5-DAAA-2D37-7D18A11E1FEE}"/>
              </a:ext>
            </a:extLst>
          </p:cNvPr>
          <p:cNvCxnSpPr>
            <a:cxnSpLocks/>
          </p:cNvCxnSpPr>
          <p:nvPr/>
        </p:nvCxnSpPr>
        <p:spPr>
          <a:xfrm flipV="1">
            <a:off x="1600201" y="4107321"/>
            <a:ext cx="4300537" cy="1376271"/>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69CE1C34-61D7-F296-6DB1-AF499CE3B521}"/>
              </a:ext>
            </a:extLst>
          </p:cNvPr>
          <p:cNvCxnSpPr>
            <a:cxnSpLocks/>
          </p:cNvCxnSpPr>
          <p:nvPr/>
        </p:nvCxnSpPr>
        <p:spPr>
          <a:xfrm flipV="1">
            <a:off x="3571875" y="4170289"/>
            <a:ext cx="2543175" cy="125033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2272711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Method</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Why Refactor?</a:t>
            </a:r>
          </a:p>
          <a:p>
            <a:pPr lvl="1"/>
            <a:r>
              <a:rPr lang="en-US" dirty="0"/>
              <a:t> Subclasses grew and developed independently of one another, causing identical (or nearly identical) fields and methods.</a:t>
            </a:r>
          </a:p>
          <a:p>
            <a:pPr lvl="1"/>
            <a:endParaRPr lang="en-US" dirty="0"/>
          </a:p>
          <a:p>
            <a:r>
              <a:rPr lang="en-US" dirty="0"/>
              <a:t>Benefits</a:t>
            </a:r>
          </a:p>
          <a:p>
            <a:pPr lvl="1"/>
            <a:r>
              <a:rPr lang="en-US" dirty="0"/>
              <a:t> Gets rid of duplicate code. If you need to make changes to a method, it’s better to do so in a single place than have to search for all duplicates of the method in subclasses.</a:t>
            </a:r>
          </a:p>
          <a:p>
            <a:pPr lvl="1"/>
            <a:r>
              <a:rPr lang="en-US" dirty="0"/>
              <a:t>This refactoring technique can also be used if, for some reason, a subclass redefines a superclass method but performs what’s essentially the same work.</a:t>
            </a:r>
            <a:endParaRPr dirty="0"/>
          </a:p>
        </p:txBody>
      </p:sp>
    </p:spTree>
    <p:extLst>
      <p:ext uri="{BB962C8B-B14F-4D97-AF65-F5344CB8AC3E}">
        <p14:creationId xmlns:p14="http://schemas.microsoft.com/office/powerpoint/2010/main" val="38539791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Method</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How to Refactor?</a:t>
            </a:r>
          </a:p>
          <a:p>
            <a:pPr marL="971550" lvl="1" indent="-514350">
              <a:buFont typeface="+mj-lt"/>
              <a:buAutoNum type="arabicPeriod"/>
            </a:pPr>
            <a:r>
              <a:rPr lang="en-US" dirty="0"/>
              <a:t>Investigate similar methods in </a:t>
            </a:r>
            <a:r>
              <a:rPr lang="en-US" dirty="0" err="1"/>
              <a:t>superclasses</a:t>
            </a:r>
            <a:r>
              <a:rPr lang="en-US" dirty="0"/>
              <a:t>. If they aren’t identical, format them to match each other.</a:t>
            </a:r>
          </a:p>
          <a:p>
            <a:pPr marL="971550" lvl="1" indent="-514350">
              <a:buFont typeface="+mj-lt"/>
              <a:buAutoNum type="arabicPeriod"/>
            </a:pPr>
            <a:r>
              <a:rPr lang="en-US" dirty="0"/>
              <a:t>If methods use a different set of parameters, put the parameters in the form that you want to see in the superclass.</a:t>
            </a:r>
          </a:p>
          <a:p>
            <a:pPr marL="971550" lvl="1" indent="-514350">
              <a:buFont typeface="+mj-lt"/>
              <a:buAutoNum type="arabicPeriod"/>
            </a:pPr>
            <a:r>
              <a:rPr lang="en-US" dirty="0"/>
              <a:t>Copy the method to the superclass. Here you may find that the method code uses fields and methods that exist only in subclasses and therefore aren’t available in the superclass. To solve this, you can:</a:t>
            </a:r>
          </a:p>
          <a:p>
            <a:pPr marL="1371600" lvl="2" indent="-514350">
              <a:buFont typeface="Courier New" panose="02070309020205020404" pitchFamily="49" charset="0"/>
              <a:buChar char="o"/>
            </a:pPr>
            <a:r>
              <a:rPr lang="en-US" dirty="0"/>
              <a:t>For fields: use either </a:t>
            </a:r>
            <a:r>
              <a:rPr lang="en-US" b="1" dirty="0"/>
              <a:t>Pull Up Field </a:t>
            </a:r>
            <a:r>
              <a:rPr lang="en-US" dirty="0"/>
              <a:t>or </a:t>
            </a:r>
            <a:r>
              <a:rPr lang="en-US" b="1" dirty="0"/>
              <a:t>Self-Encapsulate Field </a:t>
            </a:r>
            <a:r>
              <a:rPr lang="en-US" dirty="0"/>
              <a:t>to create getters and setters in subclasses; then declare these getters abstractly in the superclass.</a:t>
            </a:r>
          </a:p>
          <a:p>
            <a:pPr marL="1371600" lvl="2" indent="-514350">
              <a:buFont typeface="Courier New" panose="02070309020205020404" pitchFamily="49" charset="0"/>
              <a:buChar char="o"/>
            </a:pPr>
            <a:r>
              <a:rPr lang="en-US" dirty="0"/>
              <a:t>For methods: use either </a:t>
            </a:r>
            <a:r>
              <a:rPr lang="en-US" b="1" dirty="0"/>
              <a:t>Pull Up Method</a:t>
            </a:r>
            <a:r>
              <a:rPr lang="en-US" dirty="0"/>
              <a:t> or declare abstract methods for them in the superclass (note that your class will become abstract if it wasn’t previously).</a:t>
            </a:r>
          </a:p>
          <a:p>
            <a:pPr marL="971550" lvl="1" indent="-514350">
              <a:buFont typeface="+mj-lt"/>
              <a:buAutoNum type="arabicPeriod"/>
            </a:pPr>
            <a:r>
              <a:rPr lang="en-US" dirty="0"/>
              <a:t>Remove the methods from the subclasses.</a:t>
            </a:r>
          </a:p>
          <a:p>
            <a:pPr marL="971550" lvl="1" indent="-514350">
              <a:buFont typeface="+mj-lt"/>
              <a:buAutoNum type="arabicPeriod"/>
            </a:pPr>
            <a:r>
              <a:rPr lang="en-US" dirty="0"/>
              <a:t>Check the locations in which the method is called. In some places you may be able to replace use of a subclass with the superclass. </a:t>
            </a:r>
          </a:p>
        </p:txBody>
      </p:sp>
    </p:spTree>
    <p:extLst>
      <p:ext uri="{BB962C8B-B14F-4D97-AF65-F5344CB8AC3E}">
        <p14:creationId xmlns:p14="http://schemas.microsoft.com/office/powerpoint/2010/main" val="185390085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Constructor Body</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Your subclasses have constructors with code that’s mostly identical.</a:t>
            </a:r>
          </a:p>
          <a:p>
            <a:r>
              <a:rPr lang="en-US" b="1" dirty="0"/>
              <a:t>Solution: </a:t>
            </a:r>
            <a:r>
              <a:rPr lang="en-US" dirty="0"/>
              <a:t>Create a superclass constructor and move the code that’s the same in the subclasses to it. Call the superclass constructor in the subclass constructors.</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5428106" y="4390240"/>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computer screen shot of a code&#10;&#10;AI-generated content may be incorrect.">
            <a:extLst>
              <a:ext uri="{FF2B5EF4-FFF2-40B4-BE49-F238E27FC236}">
                <a16:creationId xmlns:a16="http://schemas.microsoft.com/office/drawing/2014/main" id="{D9D76269-A90A-E4DF-2744-55D8A3E6F3F0}"/>
              </a:ext>
            </a:extLst>
          </p:cNvPr>
          <p:cNvPicPr>
            <a:picLocks noChangeAspect="1"/>
          </p:cNvPicPr>
          <p:nvPr/>
        </p:nvPicPr>
        <p:blipFill>
          <a:blip r:embed="rId2"/>
          <a:stretch>
            <a:fillRect/>
          </a:stretch>
        </p:blipFill>
        <p:spPr>
          <a:xfrm>
            <a:off x="457201" y="3429001"/>
            <a:ext cx="4714874" cy="1746737"/>
          </a:xfrm>
          <a:prstGeom prst="rect">
            <a:avLst/>
          </a:prstGeom>
        </p:spPr>
      </p:pic>
      <p:pic>
        <p:nvPicPr>
          <p:cNvPr id="7" name="Picture 6" descr="A computer screen with text&#10;&#10;AI-generated content may be incorrect.">
            <a:extLst>
              <a:ext uri="{FF2B5EF4-FFF2-40B4-BE49-F238E27FC236}">
                <a16:creationId xmlns:a16="http://schemas.microsoft.com/office/drawing/2014/main" id="{68ED9E9A-B17A-22A6-2180-957B32B646C0}"/>
              </a:ext>
            </a:extLst>
          </p:cNvPr>
          <p:cNvPicPr>
            <a:picLocks noChangeAspect="1"/>
          </p:cNvPicPr>
          <p:nvPr/>
        </p:nvPicPr>
        <p:blipFill>
          <a:blip r:embed="rId3"/>
          <a:stretch>
            <a:fillRect/>
          </a:stretch>
        </p:blipFill>
        <p:spPr>
          <a:xfrm>
            <a:off x="4186238" y="5277365"/>
            <a:ext cx="4957762" cy="1580635"/>
          </a:xfrm>
          <a:prstGeom prst="rect">
            <a:avLst/>
          </a:prstGeom>
        </p:spPr>
      </p:pic>
    </p:spTree>
    <p:extLst>
      <p:ext uri="{BB962C8B-B14F-4D97-AF65-F5344CB8AC3E}">
        <p14:creationId xmlns:p14="http://schemas.microsoft.com/office/powerpoint/2010/main" val="301180712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Constructor Body</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How is this refactoring technique different from </a:t>
            </a:r>
            <a:r>
              <a:rPr lang="en-US" b="1" dirty="0"/>
              <a:t>Pull Up Method</a:t>
            </a:r>
            <a:r>
              <a:rPr lang="en-US" dirty="0"/>
              <a:t>?</a:t>
            </a:r>
          </a:p>
          <a:p>
            <a:pPr marL="1371600" lvl="2" indent="-457200">
              <a:buFont typeface="+mj-lt"/>
              <a:buAutoNum type="arabicPeriod"/>
            </a:pPr>
            <a:r>
              <a:rPr lang="en-US" dirty="0"/>
              <a:t>In Java, subclasses can’t inherit a constructor, so you can’t simply apply </a:t>
            </a:r>
            <a:r>
              <a:rPr lang="en-US" b="1" dirty="0"/>
              <a:t>Pull Up Method</a:t>
            </a:r>
            <a:r>
              <a:rPr lang="en-US" dirty="0"/>
              <a:t> to the subclass constructor and delete it after removing all the constructor code to the superclass. In addition to creating a constructor in the superclass it’s necessary to have constructors in the subclasses with simple delegation to the superclass constructor.</a:t>
            </a:r>
          </a:p>
          <a:p>
            <a:pPr marL="1371600" lvl="2" indent="-457200">
              <a:buFont typeface="+mj-lt"/>
              <a:buAutoNum type="arabicPeriod"/>
            </a:pPr>
            <a:r>
              <a:rPr lang="en-US" dirty="0"/>
              <a:t>In C++ and Java (if you didn’t explicitly call the superclass constructor) the superclass constructor is automatically called prior to the subclass constructor, which makes it necessary to move the common code only from the beginning of the subclass constructors (since you won’t be able to call the superclass constructor from an arbitrary place in a subclass constructor).</a:t>
            </a:r>
          </a:p>
          <a:p>
            <a:pPr marL="1371600" lvl="2" indent="-457200">
              <a:buFont typeface="+mj-lt"/>
              <a:buAutoNum type="arabicPeriod"/>
            </a:pPr>
            <a:r>
              <a:rPr lang="en-US" dirty="0"/>
              <a:t>In most programming languages, a subclass constructor can have its own list of parameters different from the parameters of the superclass. Therefore, you should create a superclass constructor only with the parameters that it truly needs.</a:t>
            </a:r>
          </a:p>
        </p:txBody>
      </p:sp>
    </p:spTree>
    <p:extLst>
      <p:ext uri="{BB962C8B-B14F-4D97-AF65-F5344CB8AC3E}">
        <p14:creationId xmlns:p14="http://schemas.microsoft.com/office/powerpoint/2010/main" val="171470446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Pull Up Constructor Body</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Create a constructor in a superclass.</a:t>
            </a:r>
          </a:p>
          <a:p>
            <a:pPr marL="971550" lvl="1" indent="-514350">
              <a:buFont typeface="+mj-lt"/>
              <a:buAutoNum type="arabicPeriod"/>
            </a:pPr>
            <a:r>
              <a:rPr lang="en-US" dirty="0"/>
              <a:t>Extract the common code from the beginning of the constructor of each subclass to the superclass constructor. Before doing so, try to move as much common code as possible to the beginning of the constructor.</a:t>
            </a:r>
          </a:p>
          <a:p>
            <a:pPr marL="971550" lvl="1" indent="-514350">
              <a:buFont typeface="+mj-lt"/>
              <a:buAutoNum type="arabicPeriod"/>
            </a:pPr>
            <a:r>
              <a:rPr lang="en-US" dirty="0"/>
              <a:t>Place the call for the superclass constructor in the first line in the subclass constructors. </a:t>
            </a:r>
          </a:p>
        </p:txBody>
      </p:sp>
    </p:spTree>
    <p:extLst>
      <p:ext uri="{BB962C8B-B14F-4D97-AF65-F5344CB8AC3E}">
        <p14:creationId xmlns:p14="http://schemas.microsoft.com/office/powerpoint/2010/main" val="410276851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Push Down Method</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Is behavior implemented in a superclass used by only one (or a few) subclasses?</a:t>
            </a:r>
          </a:p>
          <a:p>
            <a:r>
              <a:rPr lang="en-US" b="1" dirty="0"/>
              <a:t>Solution: </a:t>
            </a:r>
            <a:r>
              <a:rPr lang="en-US" dirty="0"/>
              <a:t>Move this behavior to the subclasses.</a:t>
            </a:r>
            <a:endParaRPr dirty="0"/>
          </a:p>
        </p:txBody>
      </p:sp>
      <p:pic>
        <p:nvPicPr>
          <p:cNvPr id="5" name="Picture 4" descr="A group of rectangular boxes with text&#10;&#10;AI-generated content may be incorrect.">
            <a:extLst>
              <a:ext uri="{FF2B5EF4-FFF2-40B4-BE49-F238E27FC236}">
                <a16:creationId xmlns:a16="http://schemas.microsoft.com/office/drawing/2014/main" id="{7A1B9642-106B-D1FC-56F8-5BE0050CE498}"/>
              </a:ext>
            </a:extLst>
          </p:cNvPr>
          <p:cNvPicPr>
            <a:picLocks noChangeAspect="1"/>
          </p:cNvPicPr>
          <p:nvPr/>
        </p:nvPicPr>
        <p:blipFill>
          <a:blip r:embed="rId2"/>
          <a:stretch>
            <a:fillRect/>
          </a:stretch>
        </p:blipFill>
        <p:spPr>
          <a:xfrm>
            <a:off x="619228" y="3513221"/>
            <a:ext cx="7905543" cy="2784758"/>
          </a:xfrm>
          <a:prstGeom prst="rect">
            <a:avLst/>
          </a:prstGeom>
        </p:spPr>
      </p:pic>
      <p:cxnSp>
        <p:nvCxnSpPr>
          <p:cNvPr id="6" name="Straight Arrow Connector 5">
            <a:extLst>
              <a:ext uri="{FF2B5EF4-FFF2-40B4-BE49-F238E27FC236}">
                <a16:creationId xmlns:a16="http://schemas.microsoft.com/office/drawing/2014/main" id="{CF470516-64AE-E891-7B81-425D46634962}"/>
              </a:ext>
            </a:extLst>
          </p:cNvPr>
          <p:cNvCxnSpPr>
            <a:cxnSpLocks/>
          </p:cNvCxnSpPr>
          <p:nvPr/>
        </p:nvCxnSpPr>
        <p:spPr>
          <a:xfrm>
            <a:off x="2671763" y="4129088"/>
            <a:ext cx="4286250" cy="1528762"/>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472600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Push Down Method</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At first a certain method was meant to be universal for all classes but is used in only one subclass. This situation can occur when planned features fail to materialize.</a:t>
            </a:r>
          </a:p>
          <a:p>
            <a:pPr lvl="1"/>
            <a:r>
              <a:rPr lang="en-US" dirty="0"/>
              <a:t>Such situations can also occur after partial extraction (or removal) of functionality from a class hierarchy, leaving a method that’s used in only one subclass.</a:t>
            </a:r>
          </a:p>
          <a:p>
            <a:pPr lvl="1"/>
            <a:r>
              <a:rPr lang="en-US" dirty="0"/>
              <a:t>If you see that a method is needed by more than one subclass, but not all of them, it may be useful to create an intermediate subclass and move the method to it. This allows avoiding the code duplication that would result from pushing a method down to all subclasses.</a:t>
            </a:r>
          </a:p>
          <a:p>
            <a:pPr lvl="1"/>
            <a:endParaRPr lang="en-US" dirty="0"/>
          </a:p>
          <a:p>
            <a:r>
              <a:rPr lang="en-US" dirty="0"/>
              <a:t>Benefits</a:t>
            </a:r>
          </a:p>
          <a:p>
            <a:pPr lvl="1"/>
            <a:r>
              <a:rPr lang="en-US" dirty="0"/>
              <a:t>Improves class coherence. A method is located where you expect to see it.</a:t>
            </a:r>
            <a:endParaRPr dirty="0"/>
          </a:p>
        </p:txBody>
      </p:sp>
    </p:spTree>
    <p:extLst>
      <p:ext uri="{BB962C8B-B14F-4D97-AF65-F5344CB8AC3E}">
        <p14:creationId xmlns:p14="http://schemas.microsoft.com/office/powerpoint/2010/main" val="355123506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Push Down Method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Declare the method in a subclass and copy its code from the superclass.</a:t>
            </a:r>
          </a:p>
          <a:p>
            <a:pPr marL="971550" lvl="1" indent="-514350">
              <a:buFont typeface="+mj-lt"/>
              <a:buAutoNum type="arabicPeriod"/>
            </a:pPr>
            <a:r>
              <a:rPr lang="en-US" dirty="0"/>
              <a:t>Remove the method from the superclass.</a:t>
            </a:r>
          </a:p>
          <a:p>
            <a:pPr marL="971550" lvl="1" indent="-514350">
              <a:buFont typeface="+mj-lt"/>
              <a:buAutoNum type="arabicPeriod"/>
            </a:pPr>
            <a:r>
              <a:rPr lang="en-US" dirty="0"/>
              <a:t>Find all places where the method is used and verify that it’s called from the necessary subclass. </a:t>
            </a:r>
          </a:p>
        </p:txBody>
      </p:sp>
    </p:spTree>
    <p:extLst>
      <p:ext uri="{BB962C8B-B14F-4D97-AF65-F5344CB8AC3E}">
        <p14:creationId xmlns:p14="http://schemas.microsoft.com/office/powerpoint/2010/main" val="149147783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Push Down Field</a:t>
            </a:r>
            <a:endParaRPr dirty="0"/>
          </a:p>
        </p:txBody>
      </p:sp>
      <p:sp>
        <p:nvSpPr>
          <p:cNvPr id="3" name="Content Placeholder 2"/>
          <p:cNvSpPr>
            <a:spLocks noGrp="1"/>
          </p:cNvSpPr>
          <p:nvPr>
            <p:ph idx="1"/>
          </p:nvPr>
        </p:nvSpPr>
        <p:spPr>
          <a:xfrm>
            <a:off x="301752" y="1417639"/>
            <a:ext cx="8385048" cy="2095582"/>
          </a:xfrm>
        </p:spPr>
        <p:txBody>
          <a:bodyPr>
            <a:normAutofit/>
          </a:bodyPr>
          <a:lstStyle/>
          <a:p>
            <a:r>
              <a:rPr lang="en-US" b="1" dirty="0"/>
              <a:t>Problem: </a:t>
            </a:r>
            <a:r>
              <a:rPr lang="en-US" dirty="0"/>
              <a:t>Is a field used only in a few subclasses?</a:t>
            </a:r>
          </a:p>
          <a:p>
            <a:r>
              <a:rPr lang="en-US" b="1" dirty="0"/>
              <a:t>Solution: </a:t>
            </a:r>
            <a:r>
              <a:rPr lang="en-US" dirty="0"/>
              <a:t>Move the field to these subclasses.</a:t>
            </a:r>
            <a:endParaRPr dirty="0"/>
          </a:p>
        </p:txBody>
      </p:sp>
      <p:pic>
        <p:nvPicPr>
          <p:cNvPr id="5" name="Picture 4" descr="A group of rectangular boxes with text&#10;&#10;AI-generated content may be incorrect.">
            <a:extLst>
              <a:ext uri="{FF2B5EF4-FFF2-40B4-BE49-F238E27FC236}">
                <a16:creationId xmlns:a16="http://schemas.microsoft.com/office/drawing/2014/main" id="{A8C2C080-9F0A-8BDE-175C-82FCFE5F3DA6}"/>
              </a:ext>
            </a:extLst>
          </p:cNvPr>
          <p:cNvPicPr>
            <a:picLocks noChangeAspect="1"/>
          </p:cNvPicPr>
          <p:nvPr/>
        </p:nvPicPr>
        <p:blipFill>
          <a:blip r:embed="rId2"/>
          <a:stretch>
            <a:fillRect/>
          </a:stretch>
        </p:blipFill>
        <p:spPr>
          <a:xfrm>
            <a:off x="301752" y="3144309"/>
            <a:ext cx="8283968" cy="3013603"/>
          </a:xfrm>
          <a:prstGeom prst="rect">
            <a:avLst/>
          </a:prstGeom>
        </p:spPr>
      </p:pic>
      <p:cxnSp>
        <p:nvCxnSpPr>
          <p:cNvPr id="6" name="Straight Arrow Connector 5">
            <a:extLst>
              <a:ext uri="{FF2B5EF4-FFF2-40B4-BE49-F238E27FC236}">
                <a16:creationId xmlns:a16="http://schemas.microsoft.com/office/drawing/2014/main" id="{3718028E-E174-85C3-5BAD-81323E682269}"/>
              </a:ext>
            </a:extLst>
          </p:cNvPr>
          <p:cNvCxnSpPr>
            <a:cxnSpLocks/>
          </p:cNvCxnSpPr>
          <p:nvPr/>
        </p:nvCxnSpPr>
        <p:spPr>
          <a:xfrm>
            <a:off x="1943100" y="3711129"/>
            <a:ext cx="4914900" cy="1528762"/>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9817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Temporary Variable</a:t>
            </a:r>
            <a:endParaRPr dirty="0"/>
          </a:p>
        </p:txBody>
      </p:sp>
      <p:sp>
        <p:nvSpPr>
          <p:cNvPr id="3" name="Content Placeholder 2"/>
          <p:cNvSpPr>
            <a:spLocks noGrp="1"/>
          </p:cNvSpPr>
          <p:nvPr>
            <p:ph idx="1"/>
          </p:nvPr>
        </p:nvSpPr>
        <p:spPr>
          <a:xfrm>
            <a:off x="301751" y="1299412"/>
            <a:ext cx="8709901" cy="5402178"/>
          </a:xfrm>
        </p:spPr>
        <p:txBody>
          <a:bodyPr>
            <a:normAutofit fontScale="70000" lnSpcReduction="20000"/>
          </a:bodyPr>
          <a:lstStyle/>
          <a:p>
            <a:r>
              <a:rPr lang="en-US" dirty="0"/>
              <a:t>Why Refactor?</a:t>
            </a:r>
          </a:p>
          <a:p>
            <a:pPr lvl="1"/>
            <a:r>
              <a:rPr lang="en-US" dirty="0"/>
              <a:t>If you’re skimping on the number of variables inside a function and reusing them for various unrelated purposes, you’re sure to encounter problems as soon as you need to make changes to the code containing the variables. You will have to recheck each case of variable use to make sure that the correct values are used.</a:t>
            </a:r>
          </a:p>
          <a:p>
            <a:pPr lvl="1"/>
            <a:endParaRPr lang="en-US" dirty="0"/>
          </a:p>
          <a:p>
            <a:r>
              <a:rPr lang="en-US" dirty="0"/>
              <a:t>Benefits</a:t>
            </a:r>
          </a:p>
          <a:p>
            <a:pPr lvl="1"/>
            <a:r>
              <a:rPr lang="en-US" dirty="0"/>
              <a:t>Each component of the program code should be responsible for one and one thing only. This makes it much easier to maintain the code, since you can easily replace any particular thing without fear of unintended effects.</a:t>
            </a:r>
          </a:p>
          <a:p>
            <a:pPr lvl="1"/>
            <a:r>
              <a:rPr lang="en-US" dirty="0"/>
              <a:t>Code becomes more readable. If a variable was created long ago in a rush, it probably has a name that doesn’t explain anything: k, a2, value, etc. But you can fix this situation by naming the new variables in an understandable, self-explanatory way. Such names might resemble </a:t>
            </a:r>
            <a:r>
              <a:rPr lang="en-US" dirty="0" err="1"/>
              <a:t>customerTaxValue</a:t>
            </a:r>
            <a:r>
              <a:rPr lang="en-US" dirty="0"/>
              <a:t>, </a:t>
            </a:r>
            <a:r>
              <a:rPr lang="en-US" dirty="0" err="1"/>
              <a:t>cityUnemploymentRate</a:t>
            </a:r>
            <a:r>
              <a:rPr lang="en-US" dirty="0"/>
              <a:t>, </a:t>
            </a:r>
            <a:r>
              <a:rPr lang="en-US" dirty="0" err="1"/>
              <a:t>clientSalutationString</a:t>
            </a:r>
            <a:r>
              <a:rPr lang="en-US" dirty="0"/>
              <a:t> and the like.</a:t>
            </a:r>
          </a:p>
          <a:p>
            <a:pPr lvl="1"/>
            <a:r>
              <a:rPr lang="en-US" dirty="0"/>
              <a:t>This refactoring technique is useful if you anticipate using </a:t>
            </a:r>
            <a:r>
              <a:rPr lang="en-US" b="1" dirty="0"/>
              <a:t>Extract Method </a:t>
            </a:r>
            <a:r>
              <a:rPr lang="en-US" dirty="0"/>
              <a:t>later.</a:t>
            </a:r>
            <a:endParaRPr dirty="0"/>
          </a:p>
        </p:txBody>
      </p:sp>
    </p:spTree>
    <p:extLst>
      <p:ext uri="{BB962C8B-B14F-4D97-AF65-F5344CB8AC3E}">
        <p14:creationId xmlns:p14="http://schemas.microsoft.com/office/powerpoint/2010/main" val="258744186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Push Down Field</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10000"/>
          </a:bodyPr>
          <a:lstStyle/>
          <a:p>
            <a:r>
              <a:rPr lang="en-US" dirty="0"/>
              <a:t>Why Refactor?</a:t>
            </a:r>
          </a:p>
          <a:p>
            <a:pPr lvl="1"/>
            <a:r>
              <a:rPr lang="en-US" dirty="0"/>
              <a:t>Although it was planned to use a field universally for all classes, the field is used only in some subclasses. This situation can occur when planned features fail to pan out, for example.</a:t>
            </a:r>
          </a:p>
          <a:p>
            <a:pPr lvl="1"/>
            <a:r>
              <a:rPr lang="en-US" dirty="0"/>
              <a:t>This can also occur due to extraction (or removal) of part of the functionality of class hierarchies.</a:t>
            </a:r>
          </a:p>
          <a:p>
            <a:pPr lvl="1"/>
            <a:endParaRPr lang="en-US" dirty="0"/>
          </a:p>
          <a:p>
            <a:r>
              <a:rPr lang="en-US" dirty="0"/>
              <a:t>Benefits</a:t>
            </a:r>
          </a:p>
          <a:p>
            <a:pPr lvl="1"/>
            <a:r>
              <a:rPr lang="en-US" dirty="0"/>
              <a:t>Improves internal class coherency. A field is located where it’s actually used.</a:t>
            </a:r>
          </a:p>
          <a:p>
            <a:pPr lvl="1"/>
            <a:r>
              <a:rPr lang="en-US" dirty="0"/>
              <a:t>When moving to several subclasses simultaneously, you can develop the fields independently of each other. This does create code duplication, yes, so push down fields only when you really do intend to use the fields in different ways.</a:t>
            </a:r>
            <a:endParaRPr dirty="0"/>
          </a:p>
        </p:txBody>
      </p:sp>
    </p:spTree>
    <p:extLst>
      <p:ext uri="{BB962C8B-B14F-4D97-AF65-F5344CB8AC3E}">
        <p14:creationId xmlns:p14="http://schemas.microsoft.com/office/powerpoint/2010/main" val="367854015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Push Down Field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Declare a field in all the necessary subclasses.</a:t>
            </a:r>
          </a:p>
          <a:p>
            <a:pPr marL="971550" lvl="1" indent="-514350">
              <a:buFont typeface="+mj-lt"/>
              <a:buAutoNum type="arabicPeriod"/>
            </a:pPr>
            <a:r>
              <a:rPr lang="en-US" dirty="0"/>
              <a:t>Remove the field from the superclass. </a:t>
            </a:r>
          </a:p>
        </p:txBody>
      </p:sp>
    </p:spTree>
    <p:extLst>
      <p:ext uri="{BB962C8B-B14F-4D97-AF65-F5344CB8AC3E}">
        <p14:creationId xmlns:p14="http://schemas.microsoft.com/office/powerpoint/2010/main" val="21994775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Picture 5" descr="A diagram of a job item&#10;&#10;AI-generated content may be incorrect.">
            <a:extLst>
              <a:ext uri="{FF2B5EF4-FFF2-40B4-BE49-F238E27FC236}">
                <a16:creationId xmlns:a16="http://schemas.microsoft.com/office/drawing/2014/main" id="{0EB90E9F-3E23-C810-0D26-9A1646E31E6B}"/>
              </a:ext>
            </a:extLst>
          </p:cNvPr>
          <p:cNvPicPr>
            <a:picLocks noChangeAspect="1"/>
          </p:cNvPicPr>
          <p:nvPr/>
        </p:nvPicPr>
        <p:blipFill>
          <a:blip r:embed="rId2"/>
          <a:stretch>
            <a:fillRect/>
          </a:stretch>
        </p:blipFill>
        <p:spPr>
          <a:xfrm>
            <a:off x="1998377" y="3084595"/>
            <a:ext cx="5402803" cy="3567499"/>
          </a:xfrm>
          <a:prstGeom prst="rect">
            <a:avLst/>
          </a:prstGeom>
        </p:spPr>
      </p:pic>
      <p:sp>
        <p:nvSpPr>
          <p:cNvPr id="2" name="Title 1"/>
          <p:cNvSpPr>
            <a:spLocks noGrp="1"/>
          </p:cNvSpPr>
          <p:nvPr>
            <p:ph type="title"/>
          </p:nvPr>
        </p:nvSpPr>
        <p:spPr/>
        <p:txBody>
          <a:bodyPr/>
          <a:lstStyle/>
          <a:p>
            <a:r>
              <a:rPr lang="en-US" dirty="0"/>
              <a:t> Extract Subclass</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A class has features that are used only in certain cases.</a:t>
            </a:r>
          </a:p>
          <a:p>
            <a:r>
              <a:rPr lang="en-US" b="1" dirty="0"/>
              <a:t>Solution: </a:t>
            </a:r>
            <a:r>
              <a:rPr lang="en-US" dirty="0"/>
              <a:t>Create a subclass and use it in these cases.</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3280203">
            <a:off x="4480558" y="2816304"/>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492633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Subclass</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Why Refactor?</a:t>
            </a:r>
          </a:p>
          <a:p>
            <a:pPr lvl="1"/>
            <a:r>
              <a:rPr lang="en-US" dirty="0"/>
              <a:t>Your main class has methods and fields for implementing a certain rare use case for the class. While the case is rare, the class is responsible for it, and it would be wrong to move all the associated fields and methods to an entirely separate class. But they could be moved to a subclass, which is just what we’ll do with the help of this refactoring technique.</a:t>
            </a:r>
          </a:p>
          <a:p>
            <a:pPr lvl="1"/>
            <a:endParaRPr lang="en-US" dirty="0"/>
          </a:p>
          <a:p>
            <a:r>
              <a:rPr lang="en-US" dirty="0"/>
              <a:t>Benefits</a:t>
            </a:r>
          </a:p>
          <a:p>
            <a:pPr lvl="1"/>
            <a:r>
              <a:rPr lang="en-US" dirty="0"/>
              <a:t>Creates a subclass quickly and easily.</a:t>
            </a:r>
          </a:p>
          <a:p>
            <a:pPr lvl="1"/>
            <a:r>
              <a:rPr lang="en-US" dirty="0"/>
              <a:t>You can create several separate subclasses if your main class is currently implementing more than one such special case.</a:t>
            </a:r>
            <a:endParaRPr dirty="0"/>
          </a:p>
        </p:txBody>
      </p:sp>
    </p:spTree>
    <p:extLst>
      <p:ext uri="{BB962C8B-B14F-4D97-AF65-F5344CB8AC3E}">
        <p14:creationId xmlns:p14="http://schemas.microsoft.com/office/powerpoint/2010/main" val="96271376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Subclass</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Drawbacks</a:t>
            </a:r>
          </a:p>
          <a:p>
            <a:pPr lvl="1"/>
            <a:r>
              <a:rPr lang="en-US" dirty="0"/>
              <a:t>Despite its seeming simplicity, Inheritance can lead to a dead end if you must separate several different class hierarchies. If, for example, you had the class Dogs with different behavior depending on the size and fur of dogs, you could tease out two hierarchies:</a:t>
            </a:r>
          </a:p>
          <a:p>
            <a:pPr lvl="2"/>
            <a:r>
              <a:rPr lang="en-US" dirty="0"/>
              <a:t>by size: Large, Medium and Small</a:t>
            </a:r>
          </a:p>
          <a:p>
            <a:pPr lvl="2"/>
            <a:r>
              <a:rPr lang="en-US" dirty="0"/>
              <a:t>by fur: Smooth and Shaggy</a:t>
            </a:r>
          </a:p>
          <a:p>
            <a:pPr lvl="1"/>
            <a:r>
              <a:rPr lang="en-US" dirty="0"/>
              <a:t>And everything would seem well, except that problems will crop up as soon as you need to create a dog that’s both Large and Smooth, since you can create an object from one class only. That said, you can avoid this problem by using Compose instead of Inherit (see the Strategy pattern). In other words, the Dog class will have two component fields, size and fur. You will plug in component objects from the necessary classes into these fields. So, you can create a Dog that has </a:t>
            </a:r>
            <a:r>
              <a:rPr lang="en-US" dirty="0" err="1"/>
              <a:t>LargeSize</a:t>
            </a:r>
            <a:r>
              <a:rPr lang="en-US" dirty="0"/>
              <a:t> and </a:t>
            </a:r>
            <a:r>
              <a:rPr lang="en-US" dirty="0" err="1"/>
              <a:t>ShaggyFur</a:t>
            </a:r>
            <a:r>
              <a:rPr lang="en-US" dirty="0"/>
              <a:t>.</a:t>
            </a:r>
            <a:endParaRPr dirty="0"/>
          </a:p>
        </p:txBody>
      </p:sp>
    </p:spTree>
    <p:extLst>
      <p:ext uri="{BB962C8B-B14F-4D97-AF65-F5344CB8AC3E}">
        <p14:creationId xmlns:p14="http://schemas.microsoft.com/office/powerpoint/2010/main" val="60111428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Subclass</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sz="2400" dirty="0"/>
              <a:t>How to Refactor?</a:t>
            </a:r>
          </a:p>
          <a:p>
            <a:pPr marL="971550" lvl="1" indent="-514350">
              <a:buFont typeface="+mj-lt"/>
              <a:buAutoNum type="arabicPeriod"/>
            </a:pPr>
            <a:r>
              <a:rPr lang="en-US" sz="2000" dirty="0"/>
              <a:t>Create a new subclass from the class of interest.</a:t>
            </a:r>
          </a:p>
          <a:p>
            <a:pPr marL="971550" lvl="1" indent="-514350">
              <a:buFont typeface="+mj-lt"/>
              <a:buAutoNum type="arabicPeriod"/>
            </a:pPr>
            <a:r>
              <a:rPr lang="en-US" sz="2000" dirty="0"/>
              <a:t>If you need additional data to create objects from a subclass, create a constructor and add the necessary parameters to it. Don’t forget to call the constructor’s parent implementation.</a:t>
            </a:r>
          </a:p>
          <a:p>
            <a:pPr marL="971550" lvl="1" indent="-514350">
              <a:buFont typeface="+mj-lt"/>
              <a:buAutoNum type="arabicPeriod"/>
            </a:pPr>
            <a:r>
              <a:rPr lang="en-US" sz="2000" dirty="0"/>
              <a:t>Find all calls to the constructor of the parent class. When the functionality of a subclass is necessary, replace the parent constructor with the subclass constructor.</a:t>
            </a:r>
          </a:p>
          <a:p>
            <a:pPr marL="971550" lvl="1" indent="-514350">
              <a:buFont typeface="+mj-lt"/>
              <a:buAutoNum type="arabicPeriod"/>
            </a:pPr>
            <a:r>
              <a:rPr lang="en-US" sz="2000" dirty="0"/>
              <a:t>Move the necessary methods and fields from the parent class to the subclass. Do this via </a:t>
            </a:r>
            <a:r>
              <a:rPr lang="en-US" sz="2000" b="1" dirty="0"/>
              <a:t>Push Down Method </a:t>
            </a:r>
            <a:r>
              <a:rPr lang="en-US" sz="2000" dirty="0"/>
              <a:t>and </a:t>
            </a:r>
            <a:r>
              <a:rPr lang="en-US" sz="2000" b="1" dirty="0"/>
              <a:t>Push Down Field</a:t>
            </a:r>
            <a:r>
              <a:rPr lang="en-US" sz="2000" dirty="0"/>
              <a:t>. It’s simpler to start by moving the methods first. This way, the fields remain accessible throughout the whole process: from the parent class prior to the move, and from the subclass itself after the move is complete.</a:t>
            </a:r>
          </a:p>
          <a:p>
            <a:pPr marL="971550" lvl="1" indent="-514350">
              <a:buFont typeface="+mj-lt"/>
              <a:buAutoNum type="arabicPeriod"/>
            </a:pPr>
            <a:r>
              <a:rPr lang="en-US" sz="2000" dirty="0"/>
              <a:t>After the subclass is ready, find all the old fields that controlled the choice of functionality. Delete these fields by using polymorphism to replace all the operators in which the fields had been used. A simple example: in the Car class, you had the field </a:t>
            </a:r>
            <a:r>
              <a:rPr lang="en-US" sz="2000" dirty="0" err="1"/>
              <a:t>isElectricCar</a:t>
            </a:r>
            <a:r>
              <a:rPr lang="en-US" sz="2000" dirty="0"/>
              <a:t> and, depending on it, in the refuel() method the car is either fueled up with gas or charged with electricity. Post-refactoring, the </a:t>
            </a:r>
            <a:r>
              <a:rPr lang="en-US" sz="2000" dirty="0" err="1"/>
              <a:t>isElectricCar</a:t>
            </a:r>
            <a:r>
              <a:rPr lang="en-US" sz="2000" dirty="0"/>
              <a:t> field is removed and the Car and </a:t>
            </a:r>
            <a:r>
              <a:rPr lang="en-US" sz="2000" dirty="0" err="1"/>
              <a:t>ElectricCar</a:t>
            </a:r>
            <a:r>
              <a:rPr lang="en-US" sz="2000" dirty="0"/>
              <a:t> classes will have their own implementations of the refuel() method. </a:t>
            </a:r>
          </a:p>
        </p:txBody>
      </p:sp>
    </p:spTree>
    <p:extLst>
      <p:ext uri="{BB962C8B-B14F-4D97-AF65-F5344CB8AC3E}">
        <p14:creationId xmlns:p14="http://schemas.microsoft.com/office/powerpoint/2010/main" val="394026499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descr="A screenshot of a diagram&#10;&#10;AI-generated content may be incorrect.">
            <a:extLst>
              <a:ext uri="{FF2B5EF4-FFF2-40B4-BE49-F238E27FC236}">
                <a16:creationId xmlns:a16="http://schemas.microsoft.com/office/drawing/2014/main" id="{12DCEC00-4F0D-A03E-11C2-7BE456678BD4}"/>
              </a:ext>
            </a:extLst>
          </p:cNvPr>
          <p:cNvPicPr>
            <a:picLocks noChangeAspect="1"/>
          </p:cNvPicPr>
          <p:nvPr/>
        </p:nvPicPr>
        <p:blipFill>
          <a:blip r:embed="rId2"/>
          <a:stretch>
            <a:fillRect/>
          </a:stretch>
        </p:blipFill>
        <p:spPr>
          <a:xfrm>
            <a:off x="1171329" y="3315923"/>
            <a:ext cx="5786811" cy="3527789"/>
          </a:xfrm>
          <a:prstGeom prst="rect">
            <a:avLst/>
          </a:prstGeom>
        </p:spPr>
      </p:pic>
      <p:sp>
        <p:nvSpPr>
          <p:cNvPr id="2" name="Title 1"/>
          <p:cNvSpPr>
            <a:spLocks noGrp="1"/>
          </p:cNvSpPr>
          <p:nvPr>
            <p:ph type="title"/>
          </p:nvPr>
        </p:nvSpPr>
        <p:spPr/>
        <p:txBody>
          <a:bodyPr/>
          <a:lstStyle/>
          <a:p>
            <a:r>
              <a:rPr lang="en-US" dirty="0"/>
              <a:t> Extract Superclass</a:t>
            </a:r>
            <a:endParaRPr dirty="0"/>
          </a:p>
        </p:txBody>
      </p:sp>
      <p:sp>
        <p:nvSpPr>
          <p:cNvPr id="3" name="Content Placeholder 2"/>
          <p:cNvSpPr>
            <a:spLocks noGrp="1"/>
          </p:cNvSpPr>
          <p:nvPr>
            <p:ph idx="1"/>
          </p:nvPr>
        </p:nvSpPr>
        <p:spPr>
          <a:xfrm>
            <a:off x="301752" y="1417639"/>
            <a:ext cx="8385048" cy="2095582"/>
          </a:xfrm>
        </p:spPr>
        <p:txBody>
          <a:bodyPr>
            <a:normAutofit fontScale="92500"/>
          </a:bodyPr>
          <a:lstStyle/>
          <a:p>
            <a:r>
              <a:rPr lang="en-US" b="1" dirty="0"/>
              <a:t>Problem: </a:t>
            </a:r>
            <a:r>
              <a:rPr lang="en-US" dirty="0"/>
              <a:t>You have two classes with common fields and methods.</a:t>
            </a:r>
          </a:p>
          <a:p>
            <a:r>
              <a:rPr lang="en-US" b="1" dirty="0"/>
              <a:t>Solution: </a:t>
            </a:r>
            <a:r>
              <a:rPr lang="en-US" dirty="0"/>
              <a:t>Create a shared superclass for them and move all the identical fields and methods to it.</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2856879">
            <a:off x="3722276" y="3537570"/>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952448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Superclass</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One type of code duplication occurs when two classes perform similar tasks in the same way or perform similar tasks in different ways. Objects offer a built-in mechanism for simplifying such situations via inheritance. But oftentimes this similarity remains unnoticed until classes are created, necessitating that an inheritance structure be created later.</a:t>
            </a:r>
          </a:p>
          <a:p>
            <a:pPr lvl="1"/>
            <a:endParaRPr lang="en-US" dirty="0"/>
          </a:p>
          <a:p>
            <a:r>
              <a:rPr lang="en-US" dirty="0"/>
              <a:t>Benefits</a:t>
            </a:r>
          </a:p>
          <a:p>
            <a:pPr lvl="1"/>
            <a:r>
              <a:rPr lang="en-US" dirty="0"/>
              <a:t>Code deduplication. Common fields and methods now “live” in one place only.</a:t>
            </a:r>
          </a:p>
          <a:p>
            <a:pPr lvl="1"/>
            <a:endParaRPr lang="en-US" dirty="0"/>
          </a:p>
          <a:p>
            <a:r>
              <a:rPr lang="en-US" dirty="0"/>
              <a:t>When Not to Use</a:t>
            </a:r>
          </a:p>
          <a:p>
            <a:pPr lvl="1"/>
            <a:r>
              <a:rPr lang="en-US" dirty="0"/>
              <a:t>You can not apply this technique to classes that already have a superclass.</a:t>
            </a:r>
            <a:endParaRPr dirty="0"/>
          </a:p>
        </p:txBody>
      </p:sp>
    </p:spTree>
    <p:extLst>
      <p:ext uri="{BB962C8B-B14F-4D97-AF65-F5344CB8AC3E}">
        <p14:creationId xmlns:p14="http://schemas.microsoft.com/office/powerpoint/2010/main" val="23222808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Superclass</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Create an abstract superclass.</a:t>
            </a:r>
          </a:p>
          <a:p>
            <a:pPr marL="971550" lvl="1" indent="-514350">
              <a:buFont typeface="+mj-lt"/>
              <a:buAutoNum type="arabicPeriod"/>
            </a:pPr>
            <a:r>
              <a:rPr lang="en-US" dirty="0"/>
              <a:t>Use </a:t>
            </a:r>
            <a:r>
              <a:rPr lang="en-US" b="1" dirty="0"/>
              <a:t>Pull Up Field</a:t>
            </a:r>
            <a:r>
              <a:rPr lang="en-US" dirty="0"/>
              <a:t>, </a:t>
            </a:r>
            <a:r>
              <a:rPr lang="en-US" b="1" dirty="0"/>
              <a:t>Pull Up Method</a:t>
            </a:r>
            <a:r>
              <a:rPr lang="en-US" dirty="0"/>
              <a:t>, and </a:t>
            </a:r>
            <a:r>
              <a:rPr lang="en-US" b="1" dirty="0"/>
              <a:t>Pull Up Constructor Body</a:t>
            </a:r>
            <a:r>
              <a:rPr lang="en-US" dirty="0"/>
              <a:t> to move the common functionality to a superclass. Start with the fields, since in addition to the common fields you will need to move the fields that are used in the common methods.</a:t>
            </a:r>
          </a:p>
          <a:p>
            <a:pPr marL="971550" lvl="1" indent="-514350">
              <a:buFont typeface="+mj-lt"/>
              <a:buAutoNum type="arabicPeriod"/>
            </a:pPr>
            <a:r>
              <a:rPr lang="en-US" dirty="0"/>
              <a:t>Look for places in the client code where use of subclasses can be replaced with your new class (such as in type declarations). </a:t>
            </a:r>
          </a:p>
        </p:txBody>
      </p:sp>
    </p:spTree>
    <p:extLst>
      <p:ext uri="{BB962C8B-B14F-4D97-AF65-F5344CB8AC3E}">
        <p14:creationId xmlns:p14="http://schemas.microsoft.com/office/powerpoint/2010/main" val="212912144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descr="A diagram of a workflow&#10;&#10;AI-generated content may be incorrect.">
            <a:extLst>
              <a:ext uri="{FF2B5EF4-FFF2-40B4-BE49-F238E27FC236}">
                <a16:creationId xmlns:a16="http://schemas.microsoft.com/office/drawing/2014/main" id="{15A4B600-BE45-EEFA-FC4C-3A8DFAA99A3B}"/>
              </a:ext>
            </a:extLst>
          </p:cNvPr>
          <p:cNvPicPr>
            <a:picLocks noChangeAspect="1"/>
          </p:cNvPicPr>
          <p:nvPr/>
        </p:nvPicPr>
        <p:blipFill>
          <a:blip r:embed="rId2"/>
          <a:stretch>
            <a:fillRect/>
          </a:stretch>
        </p:blipFill>
        <p:spPr>
          <a:xfrm>
            <a:off x="2542752" y="3020515"/>
            <a:ext cx="5232934" cy="3837485"/>
          </a:xfrm>
          <a:prstGeom prst="rect">
            <a:avLst/>
          </a:prstGeom>
        </p:spPr>
      </p:pic>
      <p:sp>
        <p:nvSpPr>
          <p:cNvPr id="2" name="Title 1"/>
          <p:cNvSpPr>
            <a:spLocks noGrp="1"/>
          </p:cNvSpPr>
          <p:nvPr>
            <p:ph type="title"/>
          </p:nvPr>
        </p:nvSpPr>
        <p:spPr/>
        <p:txBody>
          <a:bodyPr/>
          <a:lstStyle/>
          <a:p>
            <a:r>
              <a:rPr lang="en-US" dirty="0"/>
              <a:t> Extract Interface</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Multiple clients are using the same part of a class interface. Another case: part of the interface in two classes is the same.</a:t>
            </a:r>
          </a:p>
          <a:p>
            <a:r>
              <a:rPr lang="en-US" b="1" dirty="0"/>
              <a:t>Solution: </a:t>
            </a:r>
            <a:r>
              <a:rPr lang="en-US" dirty="0"/>
              <a:t>Move this identical portion to its own interface.</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2981477">
            <a:off x="4816760" y="3230639"/>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075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Temporary Variable</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How to Refactor?</a:t>
            </a:r>
          </a:p>
          <a:p>
            <a:pPr marL="971550" lvl="1" indent="-514350">
              <a:buFont typeface="+mj-lt"/>
              <a:buAutoNum type="arabicPeriod"/>
            </a:pPr>
            <a:r>
              <a:rPr lang="en-US" dirty="0"/>
              <a:t>Find the first place in the code where the variable is given a value. Here you should rename the variable with a name that corresponds to the value being assigned.</a:t>
            </a:r>
          </a:p>
          <a:p>
            <a:pPr marL="971550" lvl="1" indent="-514350">
              <a:buFont typeface="+mj-lt"/>
              <a:buAutoNum type="arabicPeriod"/>
            </a:pPr>
            <a:r>
              <a:rPr lang="en-US" dirty="0"/>
              <a:t>Use the new name instead of the old one in places where this value of the variable is used.</a:t>
            </a:r>
          </a:p>
          <a:p>
            <a:pPr marL="971550" lvl="1" indent="-514350">
              <a:buFont typeface="+mj-lt"/>
              <a:buAutoNum type="arabicPeriod"/>
            </a:pPr>
            <a:r>
              <a:rPr lang="en-US" dirty="0"/>
              <a:t>Repeat as needed for places where the variable is assigned a different value.</a:t>
            </a:r>
          </a:p>
        </p:txBody>
      </p:sp>
    </p:spTree>
    <p:extLst>
      <p:ext uri="{BB962C8B-B14F-4D97-AF65-F5344CB8AC3E}">
        <p14:creationId xmlns:p14="http://schemas.microsoft.com/office/powerpoint/2010/main" val="24629457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Interface</a:t>
            </a:r>
            <a:endParaRPr dirty="0"/>
          </a:p>
        </p:txBody>
      </p:sp>
      <p:sp>
        <p:nvSpPr>
          <p:cNvPr id="3" name="Content Placeholder 2"/>
          <p:cNvSpPr>
            <a:spLocks noGrp="1"/>
          </p:cNvSpPr>
          <p:nvPr>
            <p:ph idx="1"/>
          </p:nvPr>
        </p:nvSpPr>
        <p:spPr>
          <a:xfrm>
            <a:off x="301751" y="1299412"/>
            <a:ext cx="8709901" cy="5402178"/>
          </a:xfrm>
        </p:spPr>
        <p:txBody>
          <a:bodyPr>
            <a:normAutofit fontScale="70000" lnSpcReduction="20000"/>
          </a:bodyPr>
          <a:lstStyle/>
          <a:p>
            <a:r>
              <a:rPr lang="en-US" dirty="0"/>
              <a:t>Why Refactor?</a:t>
            </a:r>
          </a:p>
          <a:p>
            <a:pPr lvl="1"/>
            <a:r>
              <a:rPr lang="en-US" dirty="0"/>
              <a:t>Interfaces are very apropos when classes play special roles in different situations. Use </a:t>
            </a:r>
            <a:r>
              <a:rPr lang="en-US" b="1" dirty="0"/>
              <a:t>Extract Interface</a:t>
            </a:r>
            <a:r>
              <a:rPr lang="en-US" dirty="0"/>
              <a:t> to explicitly indicate which role.</a:t>
            </a:r>
          </a:p>
          <a:p>
            <a:pPr lvl="1"/>
            <a:r>
              <a:rPr lang="en-US" dirty="0"/>
              <a:t>Another convenient case arises when you need to describe the operations that a class performs on its server. If it’s planned to eventually allow use of servers of multiple types, all servers must implement the interface.</a:t>
            </a:r>
          </a:p>
          <a:p>
            <a:pPr lvl="1"/>
            <a:endParaRPr lang="en-US" dirty="0"/>
          </a:p>
          <a:p>
            <a:r>
              <a:rPr lang="en-US" dirty="0"/>
              <a:t>Good to Know</a:t>
            </a:r>
          </a:p>
          <a:p>
            <a:pPr lvl="1"/>
            <a:r>
              <a:rPr lang="en-US" dirty="0"/>
              <a:t>There’s a certain resemblance between </a:t>
            </a:r>
            <a:r>
              <a:rPr lang="en-US" b="1" dirty="0"/>
              <a:t>Extract Superclass </a:t>
            </a:r>
            <a:r>
              <a:rPr lang="en-US" dirty="0"/>
              <a:t>and </a:t>
            </a:r>
            <a:r>
              <a:rPr lang="en-US" b="1" dirty="0"/>
              <a:t>Extract Interface</a:t>
            </a:r>
            <a:r>
              <a:rPr lang="en-US" dirty="0"/>
              <a:t>.</a:t>
            </a:r>
          </a:p>
          <a:p>
            <a:pPr lvl="1"/>
            <a:r>
              <a:rPr lang="en-US" dirty="0"/>
              <a:t>Extracting an interface allows isolating only common interfaces, not common code. In other words, if classes contain </a:t>
            </a:r>
            <a:r>
              <a:rPr lang="en-US" b="1" dirty="0"/>
              <a:t>Duplicate Code</a:t>
            </a:r>
            <a:r>
              <a:rPr lang="en-US" dirty="0"/>
              <a:t>, extracting the interface won’t help you to deduplicate.</a:t>
            </a:r>
          </a:p>
          <a:p>
            <a:pPr lvl="1"/>
            <a:r>
              <a:rPr lang="en-US" dirty="0"/>
              <a:t>All the same, this problem can be mitigated by applying </a:t>
            </a:r>
            <a:r>
              <a:rPr lang="en-US" b="1" dirty="0"/>
              <a:t>Extract Class</a:t>
            </a:r>
            <a:r>
              <a:rPr lang="en-US" dirty="0"/>
              <a:t> to move the behavior that contains the duplication to a separate component and delegating all the work to it. If the common behavior is large in size, you can always use </a:t>
            </a:r>
            <a:r>
              <a:rPr lang="en-US" b="1" dirty="0"/>
              <a:t>Extract Superclass</a:t>
            </a:r>
            <a:r>
              <a:rPr lang="en-US" dirty="0"/>
              <a:t>. This is even easier, of course, but remember that if you take this path, you will get only one parent class.</a:t>
            </a:r>
            <a:endParaRPr dirty="0"/>
          </a:p>
        </p:txBody>
      </p:sp>
    </p:spTree>
    <p:extLst>
      <p:ext uri="{BB962C8B-B14F-4D97-AF65-F5344CB8AC3E}">
        <p14:creationId xmlns:p14="http://schemas.microsoft.com/office/powerpoint/2010/main" val="407949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Interface</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Create an empty interface.</a:t>
            </a:r>
          </a:p>
          <a:p>
            <a:pPr marL="971550" lvl="1" indent="-514350">
              <a:buFont typeface="+mj-lt"/>
              <a:buAutoNum type="arabicPeriod"/>
            </a:pPr>
            <a:r>
              <a:rPr lang="en-US" dirty="0"/>
              <a:t>Declare common operations in the interface.</a:t>
            </a:r>
          </a:p>
          <a:p>
            <a:pPr marL="971550" lvl="1" indent="-514350">
              <a:buFont typeface="+mj-lt"/>
              <a:buAutoNum type="arabicPeriod"/>
            </a:pPr>
            <a:r>
              <a:rPr lang="en-US" dirty="0"/>
              <a:t>Declare the necessary classes as implementing the interface.</a:t>
            </a:r>
          </a:p>
          <a:p>
            <a:pPr marL="971550" lvl="1" indent="-514350">
              <a:buFont typeface="+mj-lt"/>
              <a:buAutoNum type="arabicPeriod"/>
            </a:pPr>
            <a:r>
              <a:rPr lang="en-US" dirty="0"/>
              <a:t>Change type declarations in the client code to use the new interface. </a:t>
            </a:r>
          </a:p>
        </p:txBody>
      </p:sp>
    </p:spTree>
    <p:extLst>
      <p:ext uri="{BB962C8B-B14F-4D97-AF65-F5344CB8AC3E}">
        <p14:creationId xmlns:p14="http://schemas.microsoft.com/office/powerpoint/2010/main" val="63161124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Collapse Hierarchy</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 have a class hierarchy in which a subclass is practically the same as its superclass.</a:t>
            </a:r>
          </a:p>
          <a:p>
            <a:r>
              <a:rPr lang="en-US" b="1" dirty="0"/>
              <a:t>Solution: </a:t>
            </a:r>
            <a:r>
              <a:rPr lang="en-US" dirty="0"/>
              <a:t>Merge the subclass and superclass.</a:t>
            </a:r>
            <a:endParaRPr dirty="0"/>
          </a:p>
        </p:txBody>
      </p:sp>
      <p:pic>
        <p:nvPicPr>
          <p:cNvPr id="5" name="Picture 4" descr="A white background with black squares&#10;&#10;AI-generated content may be incorrect.">
            <a:extLst>
              <a:ext uri="{FF2B5EF4-FFF2-40B4-BE49-F238E27FC236}">
                <a16:creationId xmlns:a16="http://schemas.microsoft.com/office/drawing/2014/main" id="{EF46FC1D-E0BC-6A7D-2E34-A8DF84B6C960}"/>
              </a:ext>
            </a:extLst>
          </p:cNvPr>
          <p:cNvPicPr>
            <a:picLocks noChangeAspect="1"/>
          </p:cNvPicPr>
          <p:nvPr/>
        </p:nvPicPr>
        <p:blipFill>
          <a:blip r:embed="rId2"/>
          <a:stretch>
            <a:fillRect/>
          </a:stretch>
        </p:blipFill>
        <p:spPr>
          <a:xfrm>
            <a:off x="1590353" y="3621606"/>
            <a:ext cx="4620270" cy="1848108"/>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18263970" flipV="1">
            <a:off x="3731570" y="4287916"/>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282911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Collapse Hierarchy</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Why Refactor?</a:t>
            </a:r>
          </a:p>
          <a:p>
            <a:pPr lvl="1"/>
            <a:r>
              <a:rPr lang="en-US" dirty="0"/>
              <a:t>Your program has grown overtime and a subclass and superclass have become practically the same. A feature was removed from a subclass, a method was moved to the superclass... and now you have two look-alike classes.</a:t>
            </a:r>
          </a:p>
          <a:p>
            <a:pPr lvl="1"/>
            <a:endParaRPr lang="en-US" dirty="0"/>
          </a:p>
          <a:p>
            <a:r>
              <a:rPr lang="en-US" dirty="0"/>
              <a:t>Benefits</a:t>
            </a:r>
          </a:p>
          <a:p>
            <a:pPr lvl="1"/>
            <a:r>
              <a:rPr lang="en-US" dirty="0"/>
              <a:t>Program complexity is reduced. Fewer classes mean fewer things to keep straight in your head and fewer breakable moving parts to worry about during future code changes.</a:t>
            </a:r>
          </a:p>
          <a:p>
            <a:pPr lvl="1"/>
            <a:r>
              <a:rPr lang="en-US" dirty="0"/>
              <a:t>Navigating through your code is easier when methods are defined in one class early. You don’t need to comb through the entire hierarchy to find a particular method.</a:t>
            </a:r>
            <a:endParaRPr dirty="0"/>
          </a:p>
        </p:txBody>
      </p:sp>
    </p:spTree>
    <p:extLst>
      <p:ext uri="{BB962C8B-B14F-4D97-AF65-F5344CB8AC3E}">
        <p14:creationId xmlns:p14="http://schemas.microsoft.com/office/powerpoint/2010/main" val="25676574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Collapse Hierarchy</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When Not to Use</a:t>
            </a:r>
          </a:p>
          <a:p>
            <a:pPr lvl="1"/>
            <a:r>
              <a:rPr lang="en-US" dirty="0"/>
              <a:t>Does the class hierarchy that you’re refactoring have more than one subclass? If so, after refactoring is complete, the remaining subclasses should become the inheritors of the class in which the hierarchy was collapsed.</a:t>
            </a:r>
          </a:p>
          <a:p>
            <a:pPr lvl="1"/>
            <a:r>
              <a:rPr lang="en-US" dirty="0"/>
              <a:t>But keep in mind that this can lead to violations of the </a:t>
            </a:r>
            <a:r>
              <a:rPr lang="en-US" b="1" dirty="0" err="1"/>
              <a:t>Liskov</a:t>
            </a:r>
            <a:r>
              <a:rPr lang="en-US" b="1" dirty="0"/>
              <a:t> substitution principle</a:t>
            </a:r>
            <a:r>
              <a:rPr lang="en-US" dirty="0"/>
              <a:t>. For example, if your program emulates city transport networks and you accidentally collapse the Transport superclass into the Car subclass, then the Plane class may become the inheritor of Car. Oops!</a:t>
            </a:r>
            <a:endParaRPr dirty="0"/>
          </a:p>
        </p:txBody>
      </p:sp>
    </p:spTree>
    <p:extLst>
      <p:ext uri="{BB962C8B-B14F-4D97-AF65-F5344CB8AC3E}">
        <p14:creationId xmlns:p14="http://schemas.microsoft.com/office/powerpoint/2010/main" val="328478216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Collapse Hierarchy</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How to Refactor?</a:t>
            </a:r>
          </a:p>
          <a:p>
            <a:pPr marL="971550" lvl="1" indent="-514350">
              <a:buFont typeface="+mj-lt"/>
              <a:buAutoNum type="arabicPeriod"/>
            </a:pPr>
            <a:r>
              <a:rPr lang="en-US" dirty="0"/>
              <a:t>Select which class is easier to remove: the superclass or its subclass.</a:t>
            </a:r>
          </a:p>
          <a:p>
            <a:pPr marL="971550" lvl="1" indent="-514350">
              <a:buFont typeface="+mj-lt"/>
              <a:buAutoNum type="arabicPeriod"/>
            </a:pPr>
            <a:r>
              <a:rPr lang="en-US" dirty="0"/>
              <a:t>Use </a:t>
            </a:r>
            <a:r>
              <a:rPr lang="en-US" b="1" dirty="0"/>
              <a:t>Pull Up Field</a:t>
            </a:r>
            <a:r>
              <a:rPr lang="en-US" dirty="0"/>
              <a:t> and </a:t>
            </a:r>
            <a:r>
              <a:rPr lang="en-US" b="1" dirty="0"/>
              <a:t>Pull Up Method</a:t>
            </a:r>
            <a:r>
              <a:rPr lang="en-US" dirty="0"/>
              <a:t> if you decide to get rid of the subclass. If you choose to eliminate the superclass, go for </a:t>
            </a:r>
            <a:r>
              <a:rPr lang="en-US" b="1" dirty="0"/>
              <a:t>Push Down Field</a:t>
            </a:r>
            <a:r>
              <a:rPr lang="en-US" dirty="0"/>
              <a:t> and </a:t>
            </a:r>
            <a:r>
              <a:rPr lang="en-US" b="1" dirty="0"/>
              <a:t>Push Down Method</a:t>
            </a:r>
            <a:r>
              <a:rPr lang="en-US" dirty="0"/>
              <a:t>.</a:t>
            </a:r>
          </a:p>
          <a:p>
            <a:pPr marL="971550" lvl="1" indent="-514350">
              <a:buFont typeface="+mj-lt"/>
              <a:buAutoNum type="arabicPeriod"/>
            </a:pPr>
            <a:r>
              <a:rPr lang="en-US" dirty="0"/>
              <a:t>Replace all uses of the class that you’re deleting with the class to which the fields and methods are to be migrated. Often this will be code for creating classes, variable and parameter typing, and documentation in code comments.</a:t>
            </a:r>
          </a:p>
          <a:p>
            <a:pPr marL="971550" lvl="1" indent="-514350">
              <a:buFont typeface="+mj-lt"/>
              <a:buAutoNum type="arabicPeriod"/>
            </a:pPr>
            <a:r>
              <a:rPr lang="en-US" dirty="0"/>
              <a:t>Delete the empty class. </a:t>
            </a:r>
          </a:p>
        </p:txBody>
      </p:sp>
    </p:spTree>
    <p:extLst>
      <p:ext uri="{BB962C8B-B14F-4D97-AF65-F5344CB8AC3E}">
        <p14:creationId xmlns:p14="http://schemas.microsoft.com/office/powerpoint/2010/main" val="12027753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Form Template Method</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Your subclasses implement algorithms that contain similar steps in the same order.</a:t>
            </a:r>
          </a:p>
          <a:p>
            <a:r>
              <a:rPr lang="en-US" b="1" dirty="0"/>
              <a:t>Solution: </a:t>
            </a:r>
            <a:r>
              <a:rPr lang="en-US" dirty="0"/>
              <a:t>Move the algorithm structure and identical steps to a superclass and leave implementation of the different steps in the subclasses.</a:t>
            </a:r>
            <a:endParaRPr dirty="0"/>
          </a:p>
        </p:txBody>
      </p:sp>
      <p:pic>
        <p:nvPicPr>
          <p:cNvPr id="5" name="Picture 4" descr="A screenshot of a computer program&#10;&#10;AI-generated content may be incorrect.">
            <a:extLst>
              <a:ext uri="{FF2B5EF4-FFF2-40B4-BE49-F238E27FC236}">
                <a16:creationId xmlns:a16="http://schemas.microsoft.com/office/drawing/2014/main" id="{072F29C0-818C-27D6-9E2F-E1C86A04B815}"/>
              </a:ext>
            </a:extLst>
          </p:cNvPr>
          <p:cNvPicPr>
            <a:picLocks noChangeAspect="1"/>
          </p:cNvPicPr>
          <p:nvPr/>
        </p:nvPicPr>
        <p:blipFill>
          <a:blip r:embed="rId2"/>
          <a:stretch>
            <a:fillRect/>
          </a:stretch>
        </p:blipFill>
        <p:spPr>
          <a:xfrm>
            <a:off x="137492" y="3493039"/>
            <a:ext cx="8869013" cy="2543530"/>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2611716">
            <a:off x="4229541" y="3627256"/>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665289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Form Template Method</a:t>
            </a:r>
            <a:endParaRPr dirty="0"/>
          </a:p>
        </p:txBody>
      </p:sp>
      <p:sp>
        <p:nvSpPr>
          <p:cNvPr id="3" name="Content Placeholder 2"/>
          <p:cNvSpPr>
            <a:spLocks noGrp="1"/>
          </p:cNvSpPr>
          <p:nvPr>
            <p:ph idx="1"/>
          </p:nvPr>
        </p:nvSpPr>
        <p:spPr>
          <a:xfrm>
            <a:off x="301751" y="1299412"/>
            <a:ext cx="8709901" cy="5402178"/>
          </a:xfrm>
        </p:spPr>
        <p:txBody>
          <a:bodyPr>
            <a:normAutofit fontScale="77500" lnSpcReduction="20000"/>
          </a:bodyPr>
          <a:lstStyle/>
          <a:p>
            <a:r>
              <a:rPr lang="en-US" dirty="0"/>
              <a:t>Why Refactor?</a:t>
            </a:r>
          </a:p>
          <a:p>
            <a:pPr lvl="1"/>
            <a:r>
              <a:rPr lang="en-US" dirty="0"/>
              <a:t>Subclasses are developed in parallel, sometimes by different people, which leads to code duplication, errors, and difficulties in code maintenance, since each change must be made in all subclasses.</a:t>
            </a:r>
          </a:p>
          <a:p>
            <a:pPr lvl="1"/>
            <a:endParaRPr lang="en-US" dirty="0"/>
          </a:p>
          <a:p>
            <a:r>
              <a:rPr lang="en-US" dirty="0"/>
              <a:t>Benefits</a:t>
            </a:r>
          </a:p>
          <a:p>
            <a:pPr lvl="1"/>
            <a:r>
              <a:rPr lang="en-US" dirty="0"/>
              <a:t>Code duplication doesn’t always refer to cases of simple copy/paste. Often duplication occurs at a higher level, such as when you have a method for sorting numbers and a method for sorting object collections that are differentiated only by the comparison of elements. Creating a template method eliminates this duplication by merging the shared algorithm steps in a superclass and leaving just the differences in the subclasses.</a:t>
            </a:r>
          </a:p>
          <a:p>
            <a:pPr lvl="1"/>
            <a:r>
              <a:rPr lang="en-US" dirty="0"/>
              <a:t>Forming a template method is an example of the Open/Closed Principle in action. When a new algorithm version appears, you need only to create a new subclass; no changes to existing code are required.</a:t>
            </a:r>
            <a:endParaRPr dirty="0"/>
          </a:p>
        </p:txBody>
      </p:sp>
    </p:spTree>
    <p:extLst>
      <p:ext uri="{BB962C8B-B14F-4D97-AF65-F5344CB8AC3E}">
        <p14:creationId xmlns:p14="http://schemas.microsoft.com/office/powerpoint/2010/main" val="21917324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Form Template Method</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10000"/>
          </a:bodyPr>
          <a:lstStyle/>
          <a:p>
            <a:r>
              <a:rPr lang="en-US" dirty="0"/>
              <a:t>How to Refactor?</a:t>
            </a:r>
          </a:p>
          <a:p>
            <a:pPr marL="971550" lvl="1" indent="-514350">
              <a:buFont typeface="+mj-lt"/>
              <a:buAutoNum type="arabicPeriod"/>
            </a:pPr>
            <a:r>
              <a:rPr lang="en-US" dirty="0"/>
              <a:t>Split algorithms in the subclasses into their constituent parts described in separate methods. </a:t>
            </a:r>
            <a:r>
              <a:rPr lang="en-US" b="1" dirty="0"/>
              <a:t>Extract Method</a:t>
            </a:r>
            <a:r>
              <a:rPr lang="en-US" dirty="0"/>
              <a:t> can help with this.</a:t>
            </a:r>
          </a:p>
          <a:p>
            <a:pPr marL="971550" lvl="1" indent="-514350">
              <a:buFont typeface="+mj-lt"/>
              <a:buAutoNum type="arabicPeriod"/>
            </a:pPr>
            <a:r>
              <a:rPr lang="en-US" dirty="0"/>
              <a:t>The resulting methods that are identical for all subclasses can be moved to a superclass via </a:t>
            </a:r>
            <a:r>
              <a:rPr lang="en-US" b="1" dirty="0"/>
              <a:t>Pull Up Method</a:t>
            </a:r>
            <a:r>
              <a:rPr lang="en-US" dirty="0"/>
              <a:t>.</a:t>
            </a:r>
          </a:p>
          <a:p>
            <a:pPr marL="971550" lvl="1" indent="-514350">
              <a:buFont typeface="+mj-lt"/>
              <a:buAutoNum type="arabicPeriod"/>
            </a:pPr>
            <a:r>
              <a:rPr lang="en-US" dirty="0"/>
              <a:t>The non-similar methods can be given consistent names via </a:t>
            </a:r>
            <a:r>
              <a:rPr lang="en-US" b="1" dirty="0"/>
              <a:t>Rename Method</a:t>
            </a:r>
            <a:r>
              <a:rPr lang="en-US" dirty="0"/>
              <a:t>.</a:t>
            </a:r>
          </a:p>
          <a:p>
            <a:pPr marL="971550" lvl="1" indent="-514350">
              <a:buFont typeface="+mj-lt"/>
              <a:buAutoNum type="arabicPeriod"/>
            </a:pPr>
            <a:r>
              <a:rPr lang="en-US" dirty="0"/>
              <a:t>Move the signatures of non-similar methods to a superclass as abstract ones by using </a:t>
            </a:r>
            <a:r>
              <a:rPr lang="en-US" b="1" dirty="0"/>
              <a:t>Pull Up Method</a:t>
            </a:r>
            <a:r>
              <a:rPr lang="en-US" dirty="0"/>
              <a:t>. Leave their implementations in the subclasses.</a:t>
            </a:r>
          </a:p>
          <a:p>
            <a:pPr marL="971550" lvl="1" indent="-514350">
              <a:buFont typeface="+mj-lt"/>
              <a:buAutoNum type="arabicPeriod"/>
            </a:pPr>
            <a:r>
              <a:rPr lang="en-US" dirty="0"/>
              <a:t>And finally, pull up the main method of the algorithm to the superclass. Now it should work with the method steps described in the superclass, both real and abstract. </a:t>
            </a:r>
          </a:p>
        </p:txBody>
      </p:sp>
    </p:spTree>
    <p:extLst>
      <p:ext uri="{BB962C8B-B14F-4D97-AF65-F5344CB8AC3E}">
        <p14:creationId xmlns:p14="http://schemas.microsoft.com/office/powerpoint/2010/main" val="218637355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2B1EF8A2-AAAC-1FD6-84B4-0B6B9DA98324}"/>
              </a:ext>
            </a:extLst>
          </p:cNvPr>
          <p:cNvPicPr>
            <a:picLocks noChangeAspect="1"/>
          </p:cNvPicPr>
          <p:nvPr/>
        </p:nvPicPr>
        <p:blipFill>
          <a:blip r:embed="rId2"/>
          <a:stretch>
            <a:fillRect/>
          </a:stretch>
        </p:blipFill>
        <p:spPr>
          <a:xfrm>
            <a:off x="956551" y="3513221"/>
            <a:ext cx="7675353" cy="3070141"/>
          </a:xfrm>
          <a:prstGeom prst="rect">
            <a:avLst/>
          </a:prstGeom>
        </p:spPr>
      </p:pic>
      <p:sp>
        <p:nvSpPr>
          <p:cNvPr id="2" name="Title 1"/>
          <p:cNvSpPr>
            <a:spLocks noGrp="1"/>
          </p:cNvSpPr>
          <p:nvPr>
            <p:ph type="title"/>
          </p:nvPr>
        </p:nvSpPr>
        <p:spPr/>
        <p:txBody>
          <a:bodyPr>
            <a:normAutofit fontScale="90000"/>
          </a:bodyPr>
          <a:lstStyle/>
          <a:p>
            <a:r>
              <a:rPr lang="en-US" dirty="0"/>
              <a:t> Replace Inheritance with Delegation</a:t>
            </a:r>
            <a:endParaRPr dirty="0"/>
          </a:p>
        </p:txBody>
      </p:sp>
      <p:sp>
        <p:nvSpPr>
          <p:cNvPr id="3" name="Content Placeholder 2"/>
          <p:cNvSpPr>
            <a:spLocks noGrp="1"/>
          </p:cNvSpPr>
          <p:nvPr>
            <p:ph idx="1"/>
          </p:nvPr>
        </p:nvSpPr>
        <p:spPr>
          <a:xfrm>
            <a:off x="301752" y="1417639"/>
            <a:ext cx="8385048" cy="2095582"/>
          </a:xfrm>
        </p:spPr>
        <p:txBody>
          <a:bodyPr>
            <a:normAutofit fontScale="77500" lnSpcReduction="20000"/>
          </a:bodyPr>
          <a:lstStyle/>
          <a:p>
            <a:r>
              <a:rPr lang="en-US" b="1" dirty="0"/>
              <a:t>Problem: </a:t>
            </a:r>
            <a:r>
              <a:rPr lang="en-US" dirty="0"/>
              <a:t>You have a subclass that uses only a portion of the methods of its superclass (or it’s not possible to inherit superclass data).</a:t>
            </a:r>
          </a:p>
          <a:p>
            <a:r>
              <a:rPr lang="en-US" b="1" dirty="0"/>
              <a:t>Solution: </a:t>
            </a:r>
            <a:r>
              <a:rPr lang="en-US" dirty="0"/>
              <a:t>Create a field and put a superclass object in it, delegate methods to the superclass object, and get rid of inheritance.</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2726088">
            <a:off x="3895814" y="3730703"/>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637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Remove Assignments to Parameters</a:t>
            </a:r>
            <a:endParaRPr dirty="0"/>
          </a:p>
        </p:txBody>
      </p:sp>
      <p:sp>
        <p:nvSpPr>
          <p:cNvPr id="3" name="Content Placeholder 2"/>
          <p:cNvSpPr>
            <a:spLocks noGrp="1"/>
          </p:cNvSpPr>
          <p:nvPr>
            <p:ph idx="1"/>
          </p:nvPr>
        </p:nvSpPr>
        <p:spPr>
          <a:xfrm>
            <a:off x="301751" y="1417639"/>
            <a:ext cx="8589585" cy="1674477"/>
          </a:xfrm>
        </p:spPr>
        <p:txBody>
          <a:bodyPr>
            <a:normAutofit fontScale="92500" lnSpcReduction="20000"/>
          </a:bodyPr>
          <a:lstStyle/>
          <a:p>
            <a:r>
              <a:rPr lang="en-US" b="1" dirty="0"/>
              <a:t>Problem: </a:t>
            </a:r>
            <a:r>
              <a:rPr lang="en-US" dirty="0"/>
              <a:t>Some value is assigned to a parameter inside method’s body.</a:t>
            </a:r>
          </a:p>
          <a:p>
            <a:r>
              <a:rPr lang="en-US" b="1" dirty="0"/>
              <a:t>Solution: </a:t>
            </a:r>
            <a:r>
              <a:rPr lang="en-US" dirty="0"/>
              <a:t> Use a local variable instead of a parameter.</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5044552" y="3886591"/>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computer screen shot of a code&#10;&#10;AI-generated content may be incorrect.">
            <a:extLst>
              <a:ext uri="{FF2B5EF4-FFF2-40B4-BE49-F238E27FC236}">
                <a16:creationId xmlns:a16="http://schemas.microsoft.com/office/drawing/2014/main" id="{982ACB31-1C2C-5AA6-2637-71844AD441C8}"/>
              </a:ext>
            </a:extLst>
          </p:cNvPr>
          <p:cNvPicPr>
            <a:picLocks noChangeAspect="1"/>
          </p:cNvPicPr>
          <p:nvPr/>
        </p:nvPicPr>
        <p:blipFill>
          <a:blip r:embed="rId2"/>
          <a:stretch>
            <a:fillRect/>
          </a:stretch>
        </p:blipFill>
        <p:spPr>
          <a:xfrm>
            <a:off x="627526" y="3092117"/>
            <a:ext cx="4215937" cy="1472588"/>
          </a:xfrm>
          <a:prstGeom prst="rect">
            <a:avLst/>
          </a:prstGeom>
        </p:spPr>
      </p:pic>
      <p:pic>
        <p:nvPicPr>
          <p:cNvPr id="7" name="Picture 6" descr="A screen shot of a computer code&#10;&#10;AI-generated content may be incorrect.">
            <a:extLst>
              <a:ext uri="{FF2B5EF4-FFF2-40B4-BE49-F238E27FC236}">
                <a16:creationId xmlns:a16="http://schemas.microsoft.com/office/drawing/2014/main" id="{B489B1DB-A5DD-EAE0-75B8-8187CEC0CE45}"/>
              </a:ext>
            </a:extLst>
          </p:cNvPr>
          <p:cNvPicPr>
            <a:picLocks noChangeAspect="1"/>
          </p:cNvPicPr>
          <p:nvPr/>
        </p:nvPicPr>
        <p:blipFill>
          <a:blip r:embed="rId3"/>
          <a:stretch>
            <a:fillRect/>
          </a:stretch>
        </p:blipFill>
        <p:spPr>
          <a:xfrm>
            <a:off x="4433264" y="4779472"/>
            <a:ext cx="4458072" cy="1803890"/>
          </a:xfrm>
          <a:prstGeom prst="rect">
            <a:avLst/>
          </a:prstGeom>
        </p:spPr>
      </p:pic>
    </p:spTree>
    <p:extLst>
      <p:ext uri="{BB962C8B-B14F-4D97-AF65-F5344CB8AC3E}">
        <p14:creationId xmlns:p14="http://schemas.microsoft.com/office/powerpoint/2010/main" val="2967102203"/>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Inheritance with Delegation</a:t>
            </a:r>
            <a:endParaRPr dirty="0"/>
          </a:p>
        </p:txBody>
      </p:sp>
      <p:sp>
        <p:nvSpPr>
          <p:cNvPr id="3" name="Content Placeholder 2"/>
          <p:cNvSpPr>
            <a:spLocks noGrp="1"/>
          </p:cNvSpPr>
          <p:nvPr>
            <p:ph idx="1"/>
          </p:nvPr>
        </p:nvSpPr>
        <p:spPr>
          <a:xfrm>
            <a:off x="301751" y="1299412"/>
            <a:ext cx="8709901" cy="5402178"/>
          </a:xfrm>
        </p:spPr>
        <p:txBody>
          <a:bodyPr>
            <a:normAutofit fontScale="70000" lnSpcReduction="20000"/>
          </a:bodyPr>
          <a:lstStyle/>
          <a:p>
            <a:r>
              <a:rPr lang="en-US" dirty="0"/>
              <a:t>Why Refactor?</a:t>
            </a:r>
          </a:p>
          <a:p>
            <a:pPr lvl="1"/>
            <a:r>
              <a:rPr lang="en-US" dirty="0"/>
              <a:t>Replacing inheritance with composition can substantially improve class design if:</a:t>
            </a:r>
          </a:p>
          <a:p>
            <a:pPr lvl="2"/>
            <a:r>
              <a:rPr lang="en-US" dirty="0"/>
              <a:t>Your subclass violates the </a:t>
            </a:r>
            <a:r>
              <a:rPr lang="en-US" dirty="0" err="1"/>
              <a:t>Liskov</a:t>
            </a:r>
            <a:r>
              <a:rPr lang="en-US" dirty="0"/>
              <a:t> substitution principle, i.e., if inheritance was implemented only to combine common code but not because the subclass is an extension of the superclass.</a:t>
            </a:r>
          </a:p>
          <a:p>
            <a:pPr lvl="2"/>
            <a:r>
              <a:rPr lang="en-US" dirty="0"/>
              <a:t>The subclass uses only a portion of the methods of the superclass. In this case, it’s only a matter of time before someone calls a superclass method that he or she wasn’t supposed to call.</a:t>
            </a:r>
          </a:p>
          <a:p>
            <a:pPr lvl="1"/>
            <a:r>
              <a:rPr lang="en-US" dirty="0"/>
              <a:t>In essence, this refactoring technique splits both classes and makes the superclass the helper of the subclass, not its parent. Instead of inheriting all superclass methods, the subclass will have only the necessary methods for delegating to the methods of the superclass object.</a:t>
            </a:r>
          </a:p>
          <a:p>
            <a:pPr lvl="1"/>
            <a:endParaRPr lang="en-US" dirty="0"/>
          </a:p>
          <a:p>
            <a:r>
              <a:rPr lang="en-US" dirty="0"/>
              <a:t>Benefits</a:t>
            </a:r>
          </a:p>
          <a:p>
            <a:pPr lvl="1"/>
            <a:r>
              <a:rPr lang="en-US" dirty="0"/>
              <a:t>A class doesn’t contain any unneeded methods inherited from the superclass.</a:t>
            </a:r>
          </a:p>
          <a:p>
            <a:pPr lvl="1"/>
            <a:r>
              <a:rPr lang="en-US" dirty="0"/>
              <a:t>Various objects with various implementations can be put in the delegate field. In effect you get the </a:t>
            </a:r>
            <a:r>
              <a:rPr lang="en-US" b="1" dirty="0"/>
              <a:t>Strategy</a:t>
            </a:r>
            <a:r>
              <a:rPr lang="en-US" dirty="0"/>
              <a:t> design pattern</a:t>
            </a:r>
            <a:endParaRPr dirty="0"/>
          </a:p>
        </p:txBody>
      </p:sp>
    </p:spTree>
    <p:extLst>
      <p:ext uri="{BB962C8B-B14F-4D97-AF65-F5344CB8AC3E}">
        <p14:creationId xmlns:p14="http://schemas.microsoft.com/office/powerpoint/2010/main" val="1731695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Inheritance with Delegation</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Drawbacks</a:t>
            </a:r>
          </a:p>
          <a:p>
            <a:pPr lvl="1"/>
            <a:r>
              <a:rPr lang="en-US" dirty="0"/>
              <a:t>You must write many simple delegating methods.</a:t>
            </a:r>
          </a:p>
          <a:p>
            <a:pPr lvl="1"/>
            <a:endParaRPr lang="en-US" dirty="0"/>
          </a:p>
          <a:p>
            <a:r>
              <a:rPr lang="en-US" dirty="0"/>
              <a:t>How to Refactor?</a:t>
            </a:r>
          </a:p>
          <a:p>
            <a:pPr marL="971550" lvl="1" indent="-514350">
              <a:buFont typeface="+mj-lt"/>
              <a:buAutoNum type="arabicPeriod"/>
            </a:pPr>
            <a:r>
              <a:rPr lang="en-US" dirty="0"/>
              <a:t>Create a field in the subclass for holding the superclass. During the initial stage, place the current object in it.</a:t>
            </a:r>
          </a:p>
          <a:p>
            <a:pPr marL="971550" lvl="1" indent="-514350">
              <a:buFont typeface="+mj-lt"/>
              <a:buAutoNum type="arabicPeriod"/>
            </a:pPr>
            <a:r>
              <a:rPr lang="en-US" dirty="0"/>
              <a:t>Change the subclass methods so that they use the superclass object instead of this.</a:t>
            </a:r>
          </a:p>
          <a:p>
            <a:pPr marL="971550" lvl="1" indent="-514350">
              <a:buFont typeface="+mj-lt"/>
              <a:buAutoNum type="arabicPeriod"/>
            </a:pPr>
            <a:r>
              <a:rPr lang="en-US" dirty="0"/>
              <a:t>For methods inherited from the superclass that are called in the client code, create simple delegating methods in the subclass.</a:t>
            </a:r>
          </a:p>
          <a:p>
            <a:pPr marL="971550" lvl="1" indent="-514350">
              <a:buFont typeface="+mj-lt"/>
              <a:buAutoNum type="arabicPeriod"/>
            </a:pPr>
            <a:r>
              <a:rPr lang="en-US" dirty="0"/>
              <a:t>Remove the inheritance declaration from the subclass.</a:t>
            </a:r>
          </a:p>
          <a:p>
            <a:pPr marL="971550" lvl="1" indent="-514350">
              <a:buFont typeface="+mj-lt"/>
              <a:buAutoNum type="arabicPeriod"/>
            </a:pPr>
            <a:r>
              <a:rPr lang="en-US" dirty="0"/>
              <a:t>Change the initialization code of the field in which the former superclass is stored by creating a new object. </a:t>
            </a:r>
          </a:p>
        </p:txBody>
      </p:sp>
    </p:spTree>
    <p:extLst>
      <p:ext uri="{BB962C8B-B14F-4D97-AF65-F5344CB8AC3E}">
        <p14:creationId xmlns:p14="http://schemas.microsoft.com/office/powerpoint/2010/main" val="283114010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7" name="Picture 6" descr="A computer screen shot of a computer&#10;&#10;AI-generated content may be incorrect.">
            <a:extLst>
              <a:ext uri="{FF2B5EF4-FFF2-40B4-BE49-F238E27FC236}">
                <a16:creationId xmlns:a16="http://schemas.microsoft.com/office/drawing/2014/main" id="{D0D1A8D1-5B35-BDB9-CB06-54B05FAA9512}"/>
              </a:ext>
            </a:extLst>
          </p:cNvPr>
          <p:cNvPicPr>
            <a:picLocks noChangeAspect="1"/>
          </p:cNvPicPr>
          <p:nvPr/>
        </p:nvPicPr>
        <p:blipFill>
          <a:blip r:embed="rId2"/>
          <a:stretch>
            <a:fillRect/>
          </a:stretch>
        </p:blipFill>
        <p:spPr>
          <a:xfrm>
            <a:off x="301752" y="3513221"/>
            <a:ext cx="8385048" cy="2868569"/>
          </a:xfrm>
          <a:prstGeom prst="rect">
            <a:avLst/>
          </a:prstGeom>
        </p:spPr>
      </p:pic>
      <p:sp>
        <p:nvSpPr>
          <p:cNvPr id="2" name="Title 1"/>
          <p:cNvSpPr>
            <a:spLocks noGrp="1"/>
          </p:cNvSpPr>
          <p:nvPr>
            <p:ph type="title"/>
          </p:nvPr>
        </p:nvSpPr>
        <p:spPr/>
        <p:txBody>
          <a:bodyPr>
            <a:normAutofit fontScale="90000"/>
          </a:bodyPr>
          <a:lstStyle/>
          <a:p>
            <a:r>
              <a:rPr lang="en-US" dirty="0"/>
              <a:t> Replace Delegation with Inheritance</a:t>
            </a:r>
            <a:endParaRPr dirty="0"/>
          </a:p>
        </p:txBody>
      </p:sp>
      <p:sp>
        <p:nvSpPr>
          <p:cNvPr id="3" name="Content Placeholder 2"/>
          <p:cNvSpPr>
            <a:spLocks noGrp="1"/>
          </p:cNvSpPr>
          <p:nvPr>
            <p:ph idx="1"/>
          </p:nvPr>
        </p:nvSpPr>
        <p:spPr>
          <a:xfrm>
            <a:off x="301752" y="1417639"/>
            <a:ext cx="8385048" cy="2095582"/>
          </a:xfrm>
        </p:spPr>
        <p:txBody>
          <a:bodyPr>
            <a:normAutofit fontScale="92500"/>
          </a:bodyPr>
          <a:lstStyle/>
          <a:p>
            <a:r>
              <a:rPr lang="en-US" b="1" dirty="0"/>
              <a:t>Problem: </a:t>
            </a:r>
            <a:r>
              <a:rPr lang="en-US" dirty="0"/>
              <a:t>A class contains many simple methods that delegate to all methods of another class.</a:t>
            </a:r>
          </a:p>
          <a:p>
            <a:r>
              <a:rPr lang="en-US" b="1" dirty="0"/>
              <a:t>Solution: </a:t>
            </a:r>
            <a:r>
              <a:rPr lang="en-US" dirty="0"/>
              <a:t>Make the class a delegate inheritor, which makes the delegating methods unnecessary.</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3485796">
            <a:off x="5501483" y="3920209"/>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75725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Delegation with Inheritance</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Why Refactor?</a:t>
            </a:r>
          </a:p>
          <a:p>
            <a:pPr lvl="1"/>
            <a:r>
              <a:rPr lang="en-US" dirty="0"/>
              <a:t>Delegation is a more flexible approach than inheritance, since it allows changing how delegation is implemented and placing other classes there as well. Nonetheless, delegation stops being beneficial if you delegate actions to only one class and all its public methods.</a:t>
            </a:r>
          </a:p>
          <a:p>
            <a:pPr lvl="1"/>
            <a:r>
              <a:rPr lang="en-US" dirty="0"/>
              <a:t>In such a case, if you replace delegation with inheritance, you cleanse the class of many delegating methods and spare yourself from needing to create them for each new delegate class method.</a:t>
            </a:r>
          </a:p>
          <a:p>
            <a:pPr lvl="1"/>
            <a:endParaRPr lang="en-US" dirty="0"/>
          </a:p>
          <a:p>
            <a:r>
              <a:rPr lang="en-US" dirty="0"/>
              <a:t>Benefits</a:t>
            </a:r>
          </a:p>
          <a:p>
            <a:pPr lvl="1"/>
            <a:r>
              <a:rPr lang="en-US" dirty="0"/>
              <a:t>Reduces code length. All these delegating methods are no longer necessary.</a:t>
            </a:r>
            <a:endParaRPr dirty="0"/>
          </a:p>
        </p:txBody>
      </p:sp>
    </p:spTree>
    <p:extLst>
      <p:ext uri="{BB962C8B-B14F-4D97-AF65-F5344CB8AC3E}">
        <p14:creationId xmlns:p14="http://schemas.microsoft.com/office/powerpoint/2010/main" val="234837956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Delegation with Inheritance</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When Not to Use</a:t>
            </a:r>
          </a:p>
          <a:p>
            <a:pPr lvl="1"/>
            <a:r>
              <a:rPr lang="en-US" dirty="0"/>
              <a:t>Don’t use this technique if the class contains delegation to only a portion of the public methods of the delegate class. By doing so, you would violate the </a:t>
            </a:r>
            <a:r>
              <a:rPr lang="en-US" dirty="0" err="1"/>
              <a:t>Liskov</a:t>
            </a:r>
            <a:r>
              <a:rPr lang="en-US" dirty="0"/>
              <a:t> substitution principle.</a:t>
            </a:r>
          </a:p>
          <a:p>
            <a:pPr lvl="1"/>
            <a:r>
              <a:rPr lang="en-US" dirty="0"/>
              <a:t>This technique can be used only if the class still doesn’t have parents.</a:t>
            </a:r>
            <a:endParaRPr dirty="0"/>
          </a:p>
        </p:txBody>
      </p:sp>
    </p:spTree>
    <p:extLst>
      <p:ext uri="{BB962C8B-B14F-4D97-AF65-F5344CB8AC3E}">
        <p14:creationId xmlns:p14="http://schemas.microsoft.com/office/powerpoint/2010/main" val="334364914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Delegation with Inheritance</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How to Refactor?</a:t>
            </a:r>
          </a:p>
          <a:p>
            <a:pPr marL="971550" lvl="1" indent="-514350">
              <a:buFont typeface="+mj-lt"/>
              <a:buAutoNum type="arabicPeriod"/>
            </a:pPr>
            <a:r>
              <a:rPr lang="en-US" dirty="0"/>
              <a:t>Make the class a subclass of the delegate class.</a:t>
            </a:r>
          </a:p>
          <a:p>
            <a:pPr marL="971550" lvl="1" indent="-514350">
              <a:buFont typeface="+mj-lt"/>
              <a:buAutoNum type="arabicPeriod"/>
            </a:pPr>
            <a:r>
              <a:rPr lang="en-US" dirty="0"/>
              <a:t>Place the current object in a field containing a reference to the delegate object.</a:t>
            </a:r>
          </a:p>
          <a:p>
            <a:pPr marL="971550" lvl="1" indent="-514350">
              <a:buFont typeface="+mj-lt"/>
              <a:buAutoNum type="arabicPeriod"/>
            </a:pPr>
            <a:r>
              <a:rPr lang="en-US" dirty="0"/>
              <a:t>Delete the methods with simple delegation one by one. If their names were different, use </a:t>
            </a:r>
            <a:r>
              <a:rPr lang="en-US" b="1" dirty="0"/>
              <a:t>Rename Method</a:t>
            </a:r>
            <a:r>
              <a:rPr lang="en-US" dirty="0"/>
              <a:t> to give all the methods a single name.</a:t>
            </a:r>
          </a:p>
          <a:p>
            <a:pPr marL="971550" lvl="1" indent="-514350">
              <a:buFont typeface="+mj-lt"/>
              <a:buAutoNum type="arabicPeriod"/>
            </a:pPr>
            <a:r>
              <a:rPr lang="en-US" dirty="0"/>
              <a:t>Replace all references to the delegate field with references to the current object.</a:t>
            </a:r>
          </a:p>
          <a:p>
            <a:pPr marL="971550" lvl="1" indent="-514350">
              <a:buFont typeface="+mj-lt"/>
              <a:buAutoNum type="arabicPeriod"/>
            </a:pPr>
            <a:r>
              <a:rPr lang="en-US" dirty="0"/>
              <a:t>Remove the delegate field. </a:t>
            </a:r>
          </a:p>
        </p:txBody>
      </p:sp>
    </p:spTree>
    <p:extLst>
      <p:ext uri="{BB962C8B-B14F-4D97-AF65-F5344CB8AC3E}">
        <p14:creationId xmlns:p14="http://schemas.microsoft.com/office/powerpoint/2010/main" val="184337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Remove Assignments to Parameters</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The reasons for this refactoring are the same as for </a:t>
            </a:r>
            <a:r>
              <a:rPr lang="en-US" b="1" dirty="0"/>
              <a:t>Split Temporary Variable</a:t>
            </a:r>
            <a:r>
              <a:rPr lang="en-US" dirty="0"/>
              <a:t>, but in this case, we’re dealing with a parameter, not a local variable.</a:t>
            </a:r>
          </a:p>
          <a:p>
            <a:pPr lvl="1"/>
            <a:r>
              <a:rPr lang="en-US" dirty="0"/>
              <a:t>First, if a parameter is passed via reference, then after the parameter value is changed inside the method, this value is passed to the argument that requested calling this method. Very often, this occurs accidentally and leads to unfortunate effects. Even if parameters are usually passed by value (and not by reference) in your programming language, this coding quirk may alienate those who are unaccustomed to it.</a:t>
            </a:r>
          </a:p>
          <a:p>
            <a:pPr lvl="1"/>
            <a:r>
              <a:rPr lang="en-US" dirty="0"/>
              <a:t>Second, multiple assignments of different values to a single parameter make it difficult for you to know what data should be contained in the parameter at any particular point in time. The problem worsens if your parameter and its contents are documented but the actual value is capable of differing from what’s expected inside the method.</a:t>
            </a:r>
          </a:p>
        </p:txBody>
      </p:sp>
    </p:spTree>
    <p:extLst>
      <p:ext uri="{BB962C8B-B14F-4D97-AF65-F5344CB8AC3E}">
        <p14:creationId xmlns:p14="http://schemas.microsoft.com/office/powerpoint/2010/main" val="1562922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Remove Assignments to Parameters</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10000"/>
          </a:bodyPr>
          <a:lstStyle/>
          <a:p>
            <a:r>
              <a:rPr lang="en-US" dirty="0"/>
              <a:t>Benefits</a:t>
            </a:r>
          </a:p>
          <a:p>
            <a:pPr lvl="1"/>
            <a:r>
              <a:rPr lang="en-US" dirty="0"/>
              <a:t>Each element of the program should be responsible for only one thing. This makes code maintenance much easier going forward, since you can safely replace code without any side effects.</a:t>
            </a:r>
          </a:p>
          <a:p>
            <a:pPr lvl="1"/>
            <a:r>
              <a:rPr lang="en-US" dirty="0"/>
              <a:t>This refactoring helps to extract </a:t>
            </a:r>
            <a:r>
              <a:rPr lang="en-US" b="1" dirty="0"/>
              <a:t>repetitive code to separate methods</a:t>
            </a:r>
            <a:r>
              <a:rPr lang="en-US" dirty="0"/>
              <a:t>.</a:t>
            </a:r>
          </a:p>
          <a:p>
            <a:pPr lvl="1"/>
            <a:endParaRPr lang="en-US" dirty="0"/>
          </a:p>
          <a:p>
            <a:r>
              <a:rPr lang="en-US" dirty="0"/>
              <a:t>How to Refactor?</a:t>
            </a:r>
          </a:p>
          <a:p>
            <a:pPr marL="971550" lvl="1" indent="-514350">
              <a:buFont typeface="+mj-lt"/>
              <a:buAutoNum type="arabicPeriod"/>
            </a:pPr>
            <a:r>
              <a:rPr lang="en-US" dirty="0"/>
              <a:t>Create a local variable and assign the initial value of your parameter.</a:t>
            </a:r>
          </a:p>
          <a:p>
            <a:pPr marL="971550" lvl="1" indent="-514350">
              <a:buFont typeface="+mj-lt"/>
              <a:buAutoNum type="arabicPeriod"/>
            </a:pPr>
            <a:r>
              <a:rPr lang="en-US" dirty="0"/>
              <a:t>In all method code that follows this line, replace the parameter with your new local variable.</a:t>
            </a:r>
          </a:p>
        </p:txBody>
      </p:sp>
    </p:spTree>
    <p:extLst>
      <p:ext uri="{BB962C8B-B14F-4D97-AF65-F5344CB8AC3E}">
        <p14:creationId xmlns:p14="http://schemas.microsoft.com/office/powerpoint/2010/main" val="236125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Method with Method Object</a:t>
            </a:r>
            <a:endParaRPr dirty="0"/>
          </a:p>
        </p:txBody>
      </p:sp>
      <p:sp>
        <p:nvSpPr>
          <p:cNvPr id="3" name="Content Placeholder 2"/>
          <p:cNvSpPr>
            <a:spLocks noGrp="1"/>
          </p:cNvSpPr>
          <p:nvPr>
            <p:ph idx="1"/>
          </p:nvPr>
        </p:nvSpPr>
        <p:spPr>
          <a:xfrm>
            <a:off x="301752" y="1417639"/>
            <a:ext cx="8385048" cy="2095582"/>
          </a:xfrm>
        </p:spPr>
        <p:txBody>
          <a:bodyPr>
            <a:normAutofit fontScale="77500" lnSpcReduction="20000"/>
          </a:bodyPr>
          <a:lstStyle/>
          <a:p>
            <a:r>
              <a:rPr lang="en-US" b="1" dirty="0"/>
              <a:t>Problem: </a:t>
            </a:r>
            <a:r>
              <a:rPr lang="en-US" dirty="0"/>
              <a:t>You have a long method in which the local variables are so intertwined that you can’t apply </a:t>
            </a:r>
            <a:r>
              <a:rPr lang="en-US" b="1" dirty="0"/>
              <a:t>Extract Method</a:t>
            </a:r>
            <a:r>
              <a:rPr lang="en-US" dirty="0"/>
              <a:t>.</a:t>
            </a:r>
          </a:p>
          <a:p>
            <a:r>
              <a:rPr lang="en-US" b="1" dirty="0"/>
              <a:t>Solution: </a:t>
            </a:r>
            <a:r>
              <a:rPr lang="en-US" dirty="0"/>
              <a:t>Transform the method into a separate class so that the local variables become fields of the class. Then you can split the method into several methods within the same class.</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a:off x="4229542" y="3513221"/>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9" name="Picture 8" descr="A computer screen shot of code&#10;&#10;AI-generated content may be incorrect.">
            <a:extLst>
              <a:ext uri="{FF2B5EF4-FFF2-40B4-BE49-F238E27FC236}">
                <a16:creationId xmlns:a16="http://schemas.microsoft.com/office/drawing/2014/main" id="{345F042C-EF91-294A-184F-08EC3471C7F1}"/>
              </a:ext>
            </a:extLst>
          </p:cNvPr>
          <p:cNvPicPr>
            <a:picLocks noChangeAspect="1"/>
          </p:cNvPicPr>
          <p:nvPr/>
        </p:nvPicPr>
        <p:blipFill>
          <a:blip r:embed="rId2"/>
          <a:stretch>
            <a:fillRect/>
          </a:stretch>
        </p:blipFill>
        <p:spPr>
          <a:xfrm>
            <a:off x="5127417" y="3439638"/>
            <a:ext cx="3559383" cy="3418362"/>
          </a:xfrm>
          <a:prstGeom prst="rect">
            <a:avLst/>
          </a:prstGeom>
        </p:spPr>
      </p:pic>
      <p:pic>
        <p:nvPicPr>
          <p:cNvPr id="11" name="Picture 10" descr="A screen shot of a computer code&#10;&#10;AI-generated content may be incorrect.">
            <a:extLst>
              <a:ext uri="{FF2B5EF4-FFF2-40B4-BE49-F238E27FC236}">
                <a16:creationId xmlns:a16="http://schemas.microsoft.com/office/drawing/2014/main" id="{F0776113-C83A-4725-DD82-DA938EB350BC}"/>
              </a:ext>
            </a:extLst>
          </p:cNvPr>
          <p:cNvPicPr>
            <a:picLocks noChangeAspect="1"/>
          </p:cNvPicPr>
          <p:nvPr/>
        </p:nvPicPr>
        <p:blipFill>
          <a:blip r:embed="rId3"/>
          <a:stretch>
            <a:fillRect/>
          </a:stretch>
        </p:blipFill>
        <p:spPr>
          <a:xfrm>
            <a:off x="1361457" y="4459271"/>
            <a:ext cx="3402305" cy="2299063"/>
          </a:xfrm>
          <a:prstGeom prst="rect">
            <a:avLst/>
          </a:prstGeom>
        </p:spPr>
      </p:pic>
    </p:spTree>
    <p:extLst>
      <p:ext uri="{BB962C8B-B14F-4D97-AF65-F5344CB8AC3E}">
        <p14:creationId xmlns:p14="http://schemas.microsoft.com/office/powerpoint/2010/main" val="106816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Method with Method Object</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Why Refactor?</a:t>
            </a:r>
          </a:p>
          <a:p>
            <a:pPr lvl="1"/>
            <a:r>
              <a:rPr lang="en-US" dirty="0"/>
              <a:t>A method is too long, and you can’t separate it due to tangled masses of local variables that are hard to isolate from each other.</a:t>
            </a:r>
          </a:p>
          <a:p>
            <a:pPr lvl="1"/>
            <a:r>
              <a:rPr lang="en-US" dirty="0"/>
              <a:t>The first step is to isolate the entire method into a separate class and turn its local variables into fields of the class.</a:t>
            </a:r>
          </a:p>
          <a:p>
            <a:pPr lvl="1"/>
            <a:r>
              <a:rPr lang="en-US" dirty="0"/>
              <a:t>Firstly, this allows isolating the problem at the class level. Secondly, it paves the way for splitting a large and unwieldy method into smaller ones that wouldn’t fit with the purpose of the original class anyway.</a:t>
            </a:r>
          </a:p>
        </p:txBody>
      </p:sp>
    </p:spTree>
    <p:extLst>
      <p:ext uri="{BB962C8B-B14F-4D97-AF65-F5344CB8AC3E}">
        <p14:creationId xmlns:p14="http://schemas.microsoft.com/office/powerpoint/2010/main" val="199169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Method with Method Object</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Benefits</a:t>
            </a:r>
          </a:p>
          <a:p>
            <a:pPr lvl="1"/>
            <a:r>
              <a:rPr lang="en-US" dirty="0"/>
              <a:t>Isolating a long method in its own class allows stopping a method from ballooning in size. This also allows splitting it into </a:t>
            </a:r>
            <a:r>
              <a:rPr lang="en-US" dirty="0" err="1"/>
              <a:t>submethods</a:t>
            </a:r>
            <a:r>
              <a:rPr lang="en-US" dirty="0"/>
              <a:t> within the class, without polluting the original class with utility methods.</a:t>
            </a:r>
          </a:p>
          <a:p>
            <a:pPr lvl="1"/>
            <a:endParaRPr lang="en-US" dirty="0"/>
          </a:p>
          <a:p>
            <a:r>
              <a:rPr lang="en-US" dirty="0"/>
              <a:t>Drawbacks</a:t>
            </a:r>
          </a:p>
          <a:p>
            <a:pPr lvl="1"/>
            <a:r>
              <a:rPr lang="en-US" dirty="0"/>
              <a:t>Another class is added, increasing the overall complexity of the program.</a:t>
            </a:r>
          </a:p>
          <a:p>
            <a:pPr lvl="1"/>
            <a:endParaRPr lang="en-US" dirty="0"/>
          </a:p>
        </p:txBody>
      </p:sp>
    </p:spTree>
    <p:extLst>
      <p:ext uri="{BB962C8B-B14F-4D97-AF65-F5344CB8AC3E}">
        <p14:creationId xmlns:p14="http://schemas.microsoft.com/office/powerpoint/2010/main" val="222851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Method with Method Object</a:t>
            </a:r>
            <a:endParaRPr dirty="0"/>
          </a:p>
        </p:txBody>
      </p:sp>
      <p:sp>
        <p:nvSpPr>
          <p:cNvPr id="3" name="Content Placeholder 2"/>
          <p:cNvSpPr>
            <a:spLocks noGrp="1"/>
          </p:cNvSpPr>
          <p:nvPr>
            <p:ph idx="1"/>
          </p:nvPr>
        </p:nvSpPr>
        <p:spPr>
          <a:xfrm>
            <a:off x="301752" y="1417638"/>
            <a:ext cx="8385048" cy="5440362"/>
          </a:xfrm>
        </p:spPr>
        <p:txBody>
          <a:bodyPr>
            <a:normAutofit fontScale="77500" lnSpcReduction="20000"/>
          </a:bodyPr>
          <a:lstStyle/>
          <a:p>
            <a:r>
              <a:rPr lang="en-US" dirty="0"/>
              <a:t>How to Refactor?</a:t>
            </a:r>
          </a:p>
          <a:p>
            <a:pPr marL="971550" lvl="1" indent="-514350">
              <a:buFont typeface="+mj-lt"/>
              <a:buAutoNum type="arabicPeriod"/>
            </a:pPr>
            <a:r>
              <a:rPr lang="en-US" dirty="0"/>
              <a:t>Create a new class. Name it based on the purpose of the method that you’re refactoring.</a:t>
            </a:r>
          </a:p>
          <a:p>
            <a:pPr marL="971550" lvl="1" indent="-514350">
              <a:buFont typeface="+mj-lt"/>
              <a:buAutoNum type="arabicPeriod"/>
            </a:pPr>
            <a:r>
              <a:rPr lang="en-US" dirty="0"/>
              <a:t>In the new class, create a private field for storing a reference to an instance of the class in which the method was previously located. It could be used to get some required data from the original class if needed.</a:t>
            </a:r>
          </a:p>
          <a:p>
            <a:pPr marL="971550" lvl="1" indent="-514350">
              <a:buFont typeface="+mj-lt"/>
              <a:buAutoNum type="arabicPeriod"/>
            </a:pPr>
            <a:r>
              <a:rPr lang="en-US" dirty="0"/>
              <a:t>Create a separate private field for each local variable of the method.</a:t>
            </a:r>
          </a:p>
          <a:p>
            <a:pPr marL="971550" lvl="1" indent="-514350">
              <a:buFont typeface="+mj-lt"/>
              <a:buAutoNum type="arabicPeriod"/>
            </a:pPr>
            <a:r>
              <a:rPr lang="en-US" dirty="0"/>
              <a:t>Create a constructor that accepts as parameters the values of all local variables of the method and also initializes the corresponding private fields.</a:t>
            </a:r>
          </a:p>
          <a:p>
            <a:pPr marL="971550" lvl="1" indent="-514350">
              <a:buFont typeface="+mj-lt"/>
              <a:buAutoNum type="arabicPeriod"/>
            </a:pPr>
            <a:r>
              <a:rPr lang="en-US" dirty="0"/>
              <a:t>Declare the main method and copy the code of the original method to it, replacing the local variables with private fields.</a:t>
            </a:r>
          </a:p>
          <a:p>
            <a:pPr marL="971550" lvl="1" indent="-514350">
              <a:buFont typeface="+mj-lt"/>
              <a:buAutoNum type="arabicPeriod"/>
            </a:pPr>
            <a:r>
              <a:rPr lang="en-US" dirty="0"/>
              <a:t>Replace the body of the original method in the original class by creating a method object and calling its main method.</a:t>
            </a:r>
          </a:p>
        </p:txBody>
      </p:sp>
    </p:spTree>
    <p:extLst>
      <p:ext uri="{BB962C8B-B14F-4D97-AF65-F5344CB8AC3E}">
        <p14:creationId xmlns:p14="http://schemas.microsoft.com/office/powerpoint/2010/main" val="344774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Method</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You have a code fragment that can be grouped together.</a:t>
            </a:r>
          </a:p>
          <a:p>
            <a:r>
              <a:rPr lang="en-US" b="1" dirty="0"/>
              <a:t>Solution: </a:t>
            </a:r>
            <a:r>
              <a:rPr lang="en-US" dirty="0"/>
              <a:t>Move this code to a separate new method (or function) and replace the old code with a call to the method.</a:t>
            </a:r>
          </a:p>
          <a:p>
            <a:pPr lvl="1"/>
            <a:endParaRPr dirty="0"/>
          </a:p>
        </p:txBody>
      </p:sp>
      <p:pic>
        <p:nvPicPr>
          <p:cNvPr id="6" name="Picture 5" descr="A computer screen with text&#10;&#10;AI-generated content may be incorrect.">
            <a:extLst>
              <a:ext uri="{FF2B5EF4-FFF2-40B4-BE49-F238E27FC236}">
                <a16:creationId xmlns:a16="http://schemas.microsoft.com/office/drawing/2014/main" id="{A13CD442-0A24-3B5A-12F3-680E42721D10}"/>
              </a:ext>
            </a:extLst>
          </p:cNvPr>
          <p:cNvPicPr>
            <a:picLocks noChangeAspect="1"/>
          </p:cNvPicPr>
          <p:nvPr/>
        </p:nvPicPr>
        <p:blipFill>
          <a:blip r:embed="rId2"/>
          <a:stretch>
            <a:fillRect/>
          </a:stretch>
        </p:blipFill>
        <p:spPr>
          <a:xfrm>
            <a:off x="390734" y="3513221"/>
            <a:ext cx="4181265" cy="1371600"/>
          </a:xfrm>
          <a:prstGeom prst="rect">
            <a:avLst/>
          </a:prstGeom>
        </p:spPr>
      </p:pic>
      <p:pic>
        <p:nvPicPr>
          <p:cNvPr id="9" name="Picture 8">
            <a:extLst>
              <a:ext uri="{FF2B5EF4-FFF2-40B4-BE49-F238E27FC236}">
                <a16:creationId xmlns:a16="http://schemas.microsoft.com/office/drawing/2014/main" id="{5914B200-A50E-D680-71F2-027BBFF0BB98}"/>
              </a:ext>
            </a:extLst>
          </p:cNvPr>
          <p:cNvPicPr>
            <a:picLocks noChangeAspect="1"/>
          </p:cNvPicPr>
          <p:nvPr/>
        </p:nvPicPr>
        <p:blipFill>
          <a:blip r:embed="rId3"/>
          <a:stretch>
            <a:fillRect/>
          </a:stretch>
        </p:blipFill>
        <p:spPr>
          <a:xfrm>
            <a:off x="4660981" y="3907686"/>
            <a:ext cx="932769" cy="981541"/>
          </a:xfrm>
          <a:prstGeom prst="rect">
            <a:avLst/>
          </a:prstGeom>
        </p:spPr>
      </p:pic>
      <p:pic>
        <p:nvPicPr>
          <p:cNvPr id="11" name="Picture 10" descr="A screen shot of a computer code&#10;&#10;AI-generated content may be incorrect.">
            <a:extLst>
              <a:ext uri="{FF2B5EF4-FFF2-40B4-BE49-F238E27FC236}">
                <a16:creationId xmlns:a16="http://schemas.microsoft.com/office/drawing/2014/main" id="{8FF6766F-2867-4C86-4DAF-12D9315F2F77}"/>
              </a:ext>
            </a:extLst>
          </p:cNvPr>
          <p:cNvPicPr>
            <a:picLocks noChangeAspect="1"/>
          </p:cNvPicPr>
          <p:nvPr/>
        </p:nvPicPr>
        <p:blipFill>
          <a:blip r:embed="rId4"/>
          <a:stretch>
            <a:fillRect/>
          </a:stretch>
        </p:blipFill>
        <p:spPr>
          <a:xfrm>
            <a:off x="4884820" y="4889227"/>
            <a:ext cx="4259179" cy="1937825"/>
          </a:xfrm>
          <a:prstGeom prst="rect">
            <a:avLst/>
          </a:prstGeom>
        </p:spPr>
      </p:pic>
    </p:spTree>
    <p:extLst>
      <p:ext uri="{BB962C8B-B14F-4D97-AF65-F5344CB8AC3E}">
        <p14:creationId xmlns:p14="http://schemas.microsoft.com/office/powerpoint/2010/main" val="1302904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Substitute Algorithm</a:t>
            </a:r>
            <a:endParaRPr dirty="0"/>
          </a:p>
        </p:txBody>
      </p:sp>
      <p:sp>
        <p:nvSpPr>
          <p:cNvPr id="3" name="Content Placeholder 2"/>
          <p:cNvSpPr>
            <a:spLocks noGrp="1"/>
          </p:cNvSpPr>
          <p:nvPr>
            <p:ph idx="1"/>
          </p:nvPr>
        </p:nvSpPr>
        <p:spPr>
          <a:xfrm>
            <a:off x="301752" y="1417639"/>
            <a:ext cx="8385048" cy="2095582"/>
          </a:xfrm>
        </p:spPr>
        <p:txBody>
          <a:bodyPr>
            <a:normAutofit fontScale="92500"/>
          </a:bodyPr>
          <a:lstStyle/>
          <a:p>
            <a:r>
              <a:rPr lang="en-US" b="1" dirty="0"/>
              <a:t>Problem: </a:t>
            </a:r>
            <a:r>
              <a:rPr lang="en-US" dirty="0"/>
              <a:t>So you want to replace an existing algorithm with a new one?</a:t>
            </a:r>
          </a:p>
          <a:p>
            <a:r>
              <a:rPr lang="en-US" b="1" dirty="0"/>
              <a:t>Solution: </a:t>
            </a:r>
            <a:r>
              <a:rPr lang="en-US" dirty="0"/>
              <a:t>Replace the body of the method that implements the algorithm with a new algorithm.</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3786502" y="3873783"/>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computer screen with text&#10;&#10;AI-generated content may be incorrect.">
            <a:extLst>
              <a:ext uri="{FF2B5EF4-FFF2-40B4-BE49-F238E27FC236}">
                <a16:creationId xmlns:a16="http://schemas.microsoft.com/office/drawing/2014/main" id="{B734E900-43FD-8CFA-963A-E38A37F2A0B7}"/>
              </a:ext>
            </a:extLst>
          </p:cNvPr>
          <p:cNvPicPr>
            <a:picLocks noChangeAspect="1"/>
          </p:cNvPicPr>
          <p:nvPr/>
        </p:nvPicPr>
        <p:blipFill>
          <a:blip r:embed="rId2"/>
          <a:stretch>
            <a:fillRect/>
          </a:stretch>
        </p:blipFill>
        <p:spPr>
          <a:xfrm>
            <a:off x="86662" y="3429001"/>
            <a:ext cx="3556651" cy="2782665"/>
          </a:xfrm>
          <a:prstGeom prst="rect">
            <a:avLst/>
          </a:prstGeom>
        </p:spPr>
      </p:pic>
      <p:pic>
        <p:nvPicPr>
          <p:cNvPr id="7" name="Picture 6" descr="A screen shot of a computer code&#10;&#10;AI-generated content may be incorrect.">
            <a:extLst>
              <a:ext uri="{FF2B5EF4-FFF2-40B4-BE49-F238E27FC236}">
                <a16:creationId xmlns:a16="http://schemas.microsoft.com/office/drawing/2014/main" id="{33B6A4ED-15A1-260F-60F9-DDF487FD195E}"/>
              </a:ext>
            </a:extLst>
          </p:cNvPr>
          <p:cNvPicPr>
            <a:picLocks noChangeAspect="1"/>
          </p:cNvPicPr>
          <p:nvPr/>
        </p:nvPicPr>
        <p:blipFill>
          <a:blip r:embed="rId3"/>
          <a:stretch>
            <a:fillRect/>
          </a:stretch>
        </p:blipFill>
        <p:spPr>
          <a:xfrm>
            <a:off x="4121540" y="4810336"/>
            <a:ext cx="4779573" cy="2036569"/>
          </a:xfrm>
          <a:prstGeom prst="rect">
            <a:avLst/>
          </a:prstGeom>
        </p:spPr>
      </p:pic>
    </p:spTree>
    <p:extLst>
      <p:ext uri="{BB962C8B-B14F-4D97-AF65-F5344CB8AC3E}">
        <p14:creationId xmlns:p14="http://schemas.microsoft.com/office/powerpoint/2010/main" val="3071104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Substitute Algorithm</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Why Refactor?</a:t>
            </a:r>
          </a:p>
          <a:p>
            <a:pPr lvl="1"/>
            <a:r>
              <a:rPr lang="en-US" dirty="0"/>
              <a:t>Gradual refactoring isn’t the only method for improving a program. Sometimes a method is so cluttered with issues that it’s easier to tear down the method and start fresh. And perhaps you have found an algorithm that’s much simpler and more efficient. If this is the case, you should simply replace the old algorithm with the new one.</a:t>
            </a:r>
          </a:p>
          <a:p>
            <a:pPr lvl="1"/>
            <a:r>
              <a:rPr lang="en-US" dirty="0"/>
              <a:t>As time goes on, your algorithm may be incorporated into a well-known library or framework and you want to get rid of your independent implementation, in order to simplify maintenance.</a:t>
            </a:r>
          </a:p>
          <a:p>
            <a:pPr lvl="1"/>
            <a:r>
              <a:rPr lang="en-US" dirty="0"/>
              <a:t>The requirements for your program may change so heavily that your existing algorithm can’t be salvaged for the task.</a:t>
            </a:r>
          </a:p>
        </p:txBody>
      </p:sp>
    </p:spTree>
    <p:extLst>
      <p:ext uri="{BB962C8B-B14F-4D97-AF65-F5344CB8AC3E}">
        <p14:creationId xmlns:p14="http://schemas.microsoft.com/office/powerpoint/2010/main" val="4037432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Substitute Algorithm</a:t>
            </a:r>
            <a:endParaRPr dirty="0"/>
          </a:p>
        </p:txBody>
      </p:sp>
      <p:sp>
        <p:nvSpPr>
          <p:cNvPr id="3" name="Content Placeholder 2"/>
          <p:cNvSpPr>
            <a:spLocks noGrp="1"/>
          </p:cNvSpPr>
          <p:nvPr>
            <p:ph idx="1"/>
          </p:nvPr>
        </p:nvSpPr>
        <p:spPr>
          <a:xfrm>
            <a:off x="301752" y="1417638"/>
            <a:ext cx="8385048" cy="5440362"/>
          </a:xfrm>
        </p:spPr>
        <p:txBody>
          <a:bodyPr>
            <a:normAutofit fontScale="85000" lnSpcReduction="10000"/>
          </a:bodyPr>
          <a:lstStyle/>
          <a:p>
            <a:r>
              <a:rPr lang="en-US" dirty="0"/>
              <a:t>How to Refactor?</a:t>
            </a:r>
          </a:p>
          <a:p>
            <a:pPr marL="971550" lvl="1" indent="-514350">
              <a:buFont typeface="+mj-lt"/>
              <a:buAutoNum type="arabicPeriod"/>
            </a:pPr>
            <a:r>
              <a:rPr lang="en-US" dirty="0"/>
              <a:t>Make sure that you have simplified the existing algorithm as much as possible. Move unimportant code to other methods using </a:t>
            </a:r>
            <a:r>
              <a:rPr lang="en-US" b="1" dirty="0"/>
              <a:t>Extract Method</a:t>
            </a:r>
            <a:r>
              <a:rPr lang="en-US" dirty="0"/>
              <a:t>. The fewer moving parts in your algorithm, the easier it’s to replace.</a:t>
            </a:r>
          </a:p>
          <a:p>
            <a:pPr marL="971550" lvl="1" indent="-514350">
              <a:buFont typeface="+mj-lt"/>
              <a:buAutoNum type="arabicPeriod"/>
            </a:pPr>
            <a:r>
              <a:rPr lang="en-US" dirty="0"/>
              <a:t>Create your new algorithm in a new method. Replace the old algorithm with the new one and start testing the program.</a:t>
            </a:r>
          </a:p>
          <a:p>
            <a:pPr marL="971550" lvl="1" indent="-514350">
              <a:buFont typeface="+mj-lt"/>
              <a:buAutoNum type="arabicPeriod"/>
            </a:pPr>
            <a:r>
              <a:rPr lang="en-US" dirty="0"/>
              <a:t>If the results don’t match, return to the old implementation and compare the results. Identify the causes of the discrepancy. While the cause is often an error in the old algorithm, it’s more likely due to something not working in the new one.</a:t>
            </a:r>
          </a:p>
          <a:p>
            <a:pPr marL="971550" lvl="1" indent="-514350">
              <a:buFont typeface="+mj-lt"/>
              <a:buAutoNum type="arabicPeriod"/>
            </a:pPr>
            <a:r>
              <a:rPr lang="en-US" dirty="0"/>
              <a:t>When all tests are successfully completed, delete the old algorithm for good!</a:t>
            </a:r>
          </a:p>
        </p:txBody>
      </p:sp>
    </p:spTree>
    <p:extLst>
      <p:ext uri="{BB962C8B-B14F-4D97-AF65-F5344CB8AC3E}">
        <p14:creationId xmlns:p14="http://schemas.microsoft.com/office/powerpoint/2010/main" val="2931352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Features between Objects</a:t>
            </a:r>
            <a:endParaRPr dirty="0"/>
          </a:p>
        </p:txBody>
      </p:sp>
      <p:sp>
        <p:nvSpPr>
          <p:cNvPr id="3" name="Content Placeholder 2"/>
          <p:cNvSpPr>
            <a:spLocks noGrp="1"/>
          </p:cNvSpPr>
          <p:nvPr>
            <p:ph idx="1"/>
          </p:nvPr>
        </p:nvSpPr>
        <p:spPr>
          <a:xfrm>
            <a:off x="301752" y="1417638"/>
            <a:ext cx="8613648" cy="5165724"/>
          </a:xfrm>
        </p:spPr>
        <p:txBody>
          <a:bodyPr>
            <a:normAutofit fontScale="85000" lnSpcReduction="20000"/>
          </a:bodyPr>
          <a:lstStyle/>
          <a:p>
            <a:r>
              <a:rPr lang="en-US" dirty="0"/>
              <a:t>Even if you have distributed functionality among different classes in a less-than-perfect way, there’s still hope.</a:t>
            </a:r>
          </a:p>
          <a:p>
            <a:r>
              <a:rPr lang="en-US" dirty="0"/>
              <a:t>These refactoring techniques show how to safely move functionality between classes, create new classes, and hide implementation details from public access.</a:t>
            </a:r>
          </a:p>
          <a:p>
            <a:r>
              <a:rPr lang="en-US" dirty="0"/>
              <a:t>Techniques:</a:t>
            </a:r>
          </a:p>
          <a:p>
            <a:pPr lvl="1"/>
            <a:r>
              <a:rPr lang="en-US" dirty="0"/>
              <a:t>Move Method</a:t>
            </a:r>
          </a:p>
          <a:p>
            <a:pPr lvl="1"/>
            <a:r>
              <a:rPr lang="en-US" dirty="0"/>
              <a:t>Move Field</a:t>
            </a:r>
          </a:p>
          <a:p>
            <a:pPr lvl="1"/>
            <a:r>
              <a:rPr lang="en-US" dirty="0"/>
              <a:t>Extract Class</a:t>
            </a:r>
          </a:p>
          <a:p>
            <a:pPr lvl="1"/>
            <a:r>
              <a:rPr lang="en-US" dirty="0"/>
              <a:t>Inline Class</a:t>
            </a:r>
          </a:p>
          <a:p>
            <a:pPr lvl="1"/>
            <a:r>
              <a:rPr lang="en-US" dirty="0"/>
              <a:t>Hide Delegate</a:t>
            </a:r>
          </a:p>
          <a:p>
            <a:pPr lvl="1"/>
            <a:r>
              <a:rPr lang="en-US" dirty="0"/>
              <a:t>Remove Middle Man</a:t>
            </a:r>
          </a:p>
          <a:p>
            <a:pPr lvl="1"/>
            <a:r>
              <a:rPr lang="en-US" dirty="0"/>
              <a:t>Introduce Foreign Method</a:t>
            </a:r>
          </a:p>
          <a:p>
            <a:pPr lvl="1"/>
            <a:r>
              <a:rPr lang="en-US" dirty="0"/>
              <a:t>Introduce Local Extension</a:t>
            </a:r>
          </a:p>
        </p:txBody>
      </p:sp>
    </p:spTree>
    <p:extLst>
      <p:ext uri="{BB962C8B-B14F-4D97-AF65-F5344CB8AC3E}">
        <p14:creationId xmlns:p14="http://schemas.microsoft.com/office/powerpoint/2010/main" val="171408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pic>
        <p:nvPicPr>
          <p:cNvPr id="5" name="Picture 4" descr="A group of rectangular boxes with text&#10;&#10;AI-generated content may be incorrect.">
            <a:extLst>
              <a:ext uri="{FF2B5EF4-FFF2-40B4-BE49-F238E27FC236}">
                <a16:creationId xmlns:a16="http://schemas.microsoft.com/office/drawing/2014/main" id="{49A77F93-405C-FF1B-F20E-39E54AA45EC9}"/>
              </a:ext>
            </a:extLst>
          </p:cNvPr>
          <p:cNvPicPr>
            <a:picLocks noChangeAspect="1"/>
          </p:cNvPicPr>
          <p:nvPr/>
        </p:nvPicPr>
        <p:blipFill>
          <a:blip r:embed="rId2"/>
          <a:stretch>
            <a:fillRect/>
          </a:stretch>
        </p:blipFill>
        <p:spPr>
          <a:xfrm>
            <a:off x="1193345" y="3423087"/>
            <a:ext cx="4648849" cy="2686425"/>
          </a:xfrm>
          <a:prstGeom prst="rect">
            <a:avLst/>
          </a:prstGeom>
        </p:spPr>
      </p:pic>
      <p:sp>
        <p:nvSpPr>
          <p:cNvPr id="2" name="Title 1"/>
          <p:cNvSpPr>
            <a:spLocks noGrp="1"/>
          </p:cNvSpPr>
          <p:nvPr>
            <p:ph type="title"/>
          </p:nvPr>
        </p:nvSpPr>
        <p:spPr/>
        <p:txBody>
          <a:bodyPr/>
          <a:lstStyle/>
          <a:p>
            <a:r>
              <a:rPr lang="en-US" dirty="0"/>
              <a:t> Move Method</a:t>
            </a:r>
            <a:endParaRPr dirty="0"/>
          </a:p>
        </p:txBody>
      </p:sp>
      <p:sp>
        <p:nvSpPr>
          <p:cNvPr id="3" name="Content Placeholder 2"/>
          <p:cNvSpPr>
            <a:spLocks noGrp="1"/>
          </p:cNvSpPr>
          <p:nvPr>
            <p:ph idx="1"/>
          </p:nvPr>
        </p:nvSpPr>
        <p:spPr>
          <a:xfrm>
            <a:off x="301752" y="1417639"/>
            <a:ext cx="8385048" cy="2095582"/>
          </a:xfrm>
        </p:spPr>
        <p:txBody>
          <a:bodyPr>
            <a:normAutofit fontScale="70000" lnSpcReduction="20000"/>
          </a:bodyPr>
          <a:lstStyle/>
          <a:p>
            <a:r>
              <a:rPr lang="en-US" b="1" dirty="0"/>
              <a:t>Problem: </a:t>
            </a:r>
            <a:r>
              <a:rPr lang="en-US" dirty="0"/>
              <a:t>A method is used more in another class than in its own class.</a:t>
            </a:r>
          </a:p>
          <a:p>
            <a:r>
              <a:rPr lang="en-US" b="1" dirty="0"/>
              <a:t>Solution: </a:t>
            </a:r>
            <a:r>
              <a:rPr lang="en-US" dirty="0"/>
              <a:t>Create a new method in the class that uses the method the most, then move code from the old method to there. Turn the code of the original method into a reference to the new method in the other class or else remove it entirely.</a:t>
            </a:r>
            <a:endParaRPr dirty="0"/>
          </a:p>
        </p:txBody>
      </p:sp>
      <p:sp>
        <p:nvSpPr>
          <p:cNvPr id="6" name="Arrow: Right 5">
            <a:extLst>
              <a:ext uri="{FF2B5EF4-FFF2-40B4-BE49-F238E27FC236}">
                <a16:creationId xmlns:a16="http://schemas.microsoft.com/office/drawing/2014/main" id="{3DBAB94F-D555-FD47-94FC-D3BF3414D03C}"/>
              </a:ext>
            </a:extLst>
          </p:cNvPr>
          <p:cNvSpPr/>
          <p:nvPr/>
        </p:nvSpPr>
        <p:spPr>
          <a:xfrm rot="1954782">
            <a:off x="2197982" y="4922148"/>
            <a:ext cx="2153808" cy="288380"/>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319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Move Method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Why Refactor?</a:t>
            </a:r>
          </a:p>
          <a:p>
            <a:pPr lvl="1"/>
            <a:r>
              <a:rPr lang="en-US" dirty="0"/>
              <a:t>You want to move a method to a class that contains most of the data used by the method. This makes </a:t>
            </a:r>
            <a:r>
              <a:rPr lang="en-US" b="1" dirty="0"/>
              <a:t>classes more internally coherent</a:t>
            </a:r>
            <a:r>
              <a:rPr lang="en-US" dirty="0"/>
              <a:t>.</a:t>
            </a:r>
          </a:p>
          <a:p>
            <a:pPr lvl="1"/>
            <a:r>
              <a:rPr lang="en-US" dirty="0"/>
              <a:t>You want to move a method in order to reduce or eliminate the dependency of the class calling the method on the class in which it’s located. This can be useful if the calling class is already dependent on the class to which you’re planning to move the method. This </a:t>
            </a:r>
            <a:r>
              <a:rPr lang="en-US" b="1" dirty="0"/>
              <a:t>reduces dependency between classes</a:t>
            </a:r>
            <a:r>
              <a:rPr lang="en-US" dirty="0"/>
              <a:t>.</a:t>
            </a:r>
          </a:p>
        </p:txBody>
      </p:sp>
    </p:spTree>
    <p:extLst>
      <p:ext uri="{BB962C8B-B14F-4D97-AF65-F5344CB8AC3E}">
        <p14:creationId xmlns:p14="http://schemas.microsoft.com/office/powerpoint/2010/main" val="563894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Move Method</a:t>
            </a:r>
            <a:endParaRPr dirty="0"/>
          </a:p>
        </p:txBody>
      </p:sp>
      <p:sp>
        <p:nvSpPr>
          <p:cNvPr id="3" name="Content Placeholder 2"/>
          <p:cNvSpPr>
            <a:spLocks noGrp="1"/>
          </p:cNvSpPr>
          <p:nvPr>
            <p:ph idx="1"/>
          </p:nvPr>
        </p:nvSpPr>
        <p:spPr>
          <a:xfrm>
            <a:off x="301752" y="1417638"/>
            <a:ext cx="8613648" cy="4926012"/>
          </a:xfrm>
        </p:spPr>
        <p:txBody>
          <a:bodyPr>
            <a:normAutofit fontScale="70000" lnSpcReduction="20000"/>
          </a:bodyPr>
          <a:lstStyle/>
          <a:p>
            <a:r>
              <a:rPr lang="en-US" dirty="0"/>
              <a:t>How to Refactor?</a:t>
            </a:r>
          </a:p>
          <a:p>
            <a:pPr marL="971550" lvl="1" indent="-514350">
              <a:buFont typeface="+mj-lt"/>
              <a:buAutoNum type="arabicPeriod"/>
            </a:pPr>
            <a:r>
              <a:rPr lang="en-US" dirty="0"/>
              <a:t>Verify all features used by the old method in its class. It may be a good idea to move them as well. As a rule, if a feature is used only by the method under consideration, you should certainly move the feature to it. If the feature is used by other methods too, you should move these methods as well. Sometimes it’s much easier to move a large number of methods than to set up relationships between them in different classes.</a:t>
            </a:r>
          </a:p>
          <a:p>
            <a:pPr marL="971550" lvl="1" indent="-514350">
              <a:buFont typeface="+mj-lt"/>
              <a:buAutoNum type="arabicPeriod"/>
            </a:pPr>
            <a:endParaRPr lang="en-US" dirty="0"/>
          </a:p>
          <a:p>
            <a:pPr marL="971550" lvl="1" indent="0">
              <a:buNone/>
            </a:pPr>
            <a:r>
              <a:rPr lang="en-US" dirty="0"/>
              <a:t>Make sure that the method isn’t declared in </a:t>
            </a:r>
            <a:r>
              <a:rPr lang="en-US" dirty="0" err="1"/>
              <a:t>superclasses</a:t>
            </a:r>
            <a:r>
              <a:rPr lang="en-US" dirty="0"/>
              <a:t> and subclasses. If this is the case, you will either have to refrain from moving or else implement a kind of polymorphism in the recipient class in order to ensure varying functionality of a method split up among donor classes.</a:t>
            </a:r>
          </a:p>
          <a:p>
            <a:pPr marL="971550" lvl="1" indent="-514350">
              <a:buFont typeface="+mj-lt"/>
              <a:buAutoNum type="arabicPeriod" startAt="2"/>
            </a:pPr>
            <a:r>
              <a:rPr lang="en-US" dirty="0"/>
              <a:t>Declare the new method in the recipient class. You may want to give a new name for the method that’s more appropriate for it in the new class.</a:t>
            </a:r>
          </a:p>
        </p:txBody>
      </p:sp>
    </p:spTree>
    <p:extLst>
      <p:ext uri="{BB962C8B-B14F-4D97-AF65-F5344CB8AC3E}">
        <p14:creationId xmlns:p14="http://schemas.microsoft.com/office/powerpoint/2010/main" val="1701072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Move Method</a:t>
            </a:r>
            <a:endParaRPr dirty="0"/>
          </a:p>
        </p:txBody>
      </p:sp>
      <p:sp>
        <p:nvSpPr>
          <p:cNvPr id="3" name="Content Placeholder 2"/>
          <p:cNvSpPr>
            <a:spLocks noGrp="1"/>
          </p:cNvSpPr>
          <p:nvPr>
            <p:ph idx="1"/>
          </p:nvPr>
        </p:nvSpPr>
        <p:spPr>
          <a:xfrm>
            <a:off x="301752" y="1417638"/>
            <a:ext cx="8613648" cy="4926012"/>
          </a:xfrm>
        </p:spPr>
        <p:txBody>
          <a:bodyPr>
            <a:normAutofit fontScale="85000" lnSpcReduction="20000"/>
          </a:bodyPr>
          <a:lstStyle/>
          <a:p>
            <a:r>
              <a:rPr lang="en-US" dirty="0"/>
              <a:t>How to Refactor?</a:t>
            </a:r>
          </a:p>
          <a:p>
            <a:pPr marL="971550" lvl="1" indent="-514350">
              <a:buFont typeface="+mj-lt"/>
              <a:buAutoNum type="arabicPeriod" startAt="3"/>
            </a:pPr>
            <a:r>
              <a:rPr lang="en-US" dirty="0"/>
              <a:t>Decide how you will refer to the recipient class. You may already have a field or method that returns an appropriate object, but if not, you will need to write a new method or field to store the object of the recipient class.</a:t>
            </a:r>
          </a:p>
          <a:p>
            <a:pPr marL="971550" lvl="1" indent="-514350">
              <a:buFont typeface="+mj-lt"/>
              <a:buAutoNum type="arabicPeriod" startAt="3"/>
            </a:pPr>
            <a:endParaRPr lang="en-US" dirty="0"/>
          </a:p>
          <a:p>
            <a:pPr marL="971550" lvl="1" indent="0">
              <a:buNone/>
            </a:pPr>
            <a:r>
              <a:rPr lang="en-US" dirty="0"/>
              <a:t>Now you have a way to refer to the recipient object and a new method in its class. With all this under your belt, you can turn the old method into a reference to the new method.</a:t>
            </a:r>
          </a:p>
          <a:p>
            <a:pPr marL="971550" lvl="1" indent="-514350">
              <a:buFont typeface="+mj-lt"/>
              <a:buAutoNum type="arabicPeriod"/>
            </a:pPr>
            <a:endParaRPr lang="en-US" dirty="0"/>
          </a:p>
          <a:p>
            <a:pPr marL="971550" lvl="1" indent="-514350">
              <a:buFont typeface="+mj-lt"/>
              <a:buAutoNum type="arabicPeriod" startAt="4"/>
            </a:pPr>
            <a:r>
              <a:rPr lang="en-US" dirty="0"/>
              <a:t>Take a look: can you delete the old method entirely? If so, place a reference to the new method in all places that use the old one..</a:t>
            </a:r>
          </a:p>
        </p:txBody>
      </p:sp>
    </p:spTree>
    <p:extLst>
      <p:ext uri="{BB962C8B-B14F-4D97-AF65-F5344CB8AC3E}">
        <p14:creationId xmlns:p14="http://schemas.microsoft.com/office/powerpoint/2010/main" val="347141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Move Field</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 A field is used more in another class than in its own class.</a:t>
            </a:r>
          </a:p>
          <a:p>
            <a:r>
              <a:rPr lang="en-US" b="1" dirty="0"/>
              <a:t>Solution: </a:t>
            </a:r>
            <a:r>
              <a:rPr lang="en-US" dirty="0"/>
              <a:t>Create a field in a new class and redirect all users of the old field to it.</a:t>
            </a:r>
            <a:endParaRPr dirty="0"/>
          </a:p>
        </p:txBody>
      </p:sp>
      <p:pic>
        <p:nvPicPr>
          <p:cNvPr id="5" name="Picture 4" descr="A group of squares with text&#10;&#10;AI-generated content may be incorrect.">
            <a:extLst>
              <a:ext uri="{FF2B5EF4-FFF2-40B4-BE49-F238E27FC236}">
                <a16:creationId xmlns:a16="http://schemas.microsoft.com/office/drawing/2014/main" id="{0B3D5E57-0B22-6CAD-8E29-ADF76767943F}"/>
              </a:ext>
            </a:extLst>
          </p:cNvPr>
          <p:cNvPicPr>
            <a:picLocks noChangeAspect="1"/>
          </p:cNvPicPr>
          <p:nvPr/>
        </p:nvPicPr>
        <p:blipFill>
          <a:blip r:embed="rId2"/>
          <a:stretch>
            <a:fillRect/>
          </a:stretch>
        </p:blipFill>
        <p:spPr>
          <a:xfrm>
            <a:off x="2152344" y="3429000"/>
            <a:ext cx="4382112" cy="2829320"/>
          </a:xfrm>
          <a:prstGeom prst="rect">
            <a:avLst/>
          </a:prstGeom>
        </p:spPr>
      </p:pic>
      <p:pic>
        <p:nvPicPr>
          <p:cNvPr id="6" name="Picture 5">
            <a:extLst>
              <a:ext uri="{FF2B5EF4-FFF2-40B4-BE49-F238E27FC236}">
                <a16:creationId xmlns:a16="http://schemas.microsoft.com/office/drawing/2014/main" id="{234D4908-C917-8055-8F83-86F252FAD11F}"/>
              </a:ext>
            </a:extLst>
          </p:cNvPr>
          <p:cNvPicPr>
            <a:picLocks noChangeAspect="1"/>
          </p:cNvPicPr>
          <p:nvPr/>
        </p:nvPicPr>
        <p:blipFill>
          <a:blip r:embed="rId3"/>
          <a:stretch>
            <a:fillRect/>
          </a:stretch>
        </p:blipFill>
        <p:spPr>
          <a:xfrm>
            <a:off x="3196505" y="4206007"/>
            <a:ext cx="1950889" cy="1359526"/>
          </a:xfrm>
          <a:prstGeom prst="rect">
            <a:avLst/>
          </a:prstGeom>
        </p:spPr>
      </p:pic>
    </p:spTree>
    <p:extLst>
      <p:ext uri="{BB962C8B-B14F-4D97-AF65-F5344CB8AC3E}">
        <p14:creationId xmlns:p14="http://schemas.microsoft.com/office/powerpoint/2010/main" val="450670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Move Field</a:t>
            </a:r>
            <a:endParaRPr dirty="0"/>
          </a:p>
        </p:txBody>
      </p:sp>
      <p:sp>
        <p:nvSpPr>
          <p:cNvPr id="3" name="Content Placeholder 2"/>
          <p:cNvSpPr>
            <a:spLocks noGrp="1"/>
          </p:cNvSpPr>
          <p:nvPr>
            <p:ph idx="1"/>
          </p:nvPr>
        </p:nvSpPr>
        <p:spPr>
          <a:xfrm>
            <a:off x="301751" y="1299412"/>
            <a:ext cx="8599361" cy="5283950"/>
          </a:xfrm>
        </p:spPr>
        <p:txBody>
          <a:bodyPr>
            <a:normAutofit/>
          </a:bodyPr>
          <a:lstStyle/>
          <a:p>
            <a:r>
              <a:rPr lang="en-US" dirty="0"/>
              <a:t>Why Refactor?</a:t>
            </a:r>
          </a:p>
          <a:p>
            <a:pPr lvl="1"/>
            <a:r>
              <a:rPr lang="en-US" dirty="0"/>
              <a:t>Often fields are moved as part of the </a:t>
            </a:r>
            <a:r>
              <a:rPr lang="en-US" b="1" dirty="0"/>
              <a:t>Extract Class </a:t>
            </a:r>
            <a:r>
              <a:rPr lang="en-US" dirty="0"/>
              <a:t>technique. Deciding which class to leave the field in can be tough. Here is our rule of thumb: </a:t>
            </a:r>
            <a:r>
              <a:rPr lang="en-US" b="1" dirty="0"/>
              <a:t>put a field in the same place as the methods that use it </a:t>
            </a:r>
            <a:r>
              <a:rPr lang="en-US" dirty="0"/>
              <a:t>(or else where most of these methods are).</a:t>
            </a:r>
          </a:p>
          <a:p>
            <a:pPr lvl="1"/>
            <a:r>
              <a:rPr lang="en-US" dirty="0"/>
              <a:t>This rule will help in other cases when a field is simply located in the wrong place.</a:t>
            </a:r>
          </a:p>
        </p:txBody>
      </p:sp>
    </p:spTree>
    <p:extLst>
      <p:ext uri="{BB962C8B-B14F-4D97-AF65-F5344CB8AC3E}">
        <p14:creationId xmlns:p14="http://schemas.microsoft.com/office/powerpoint/2010/main" val="175078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Method</a:t>
            </a:r>
            <a:endParaRPr dirty="0"/>
          </a:p>
        </p:txBody>
      </p:sp>
      <p:sp>
        <p:nvSpPr>
          <p:cNvPr id="3" name="Content Placeholder 2"/>
          <p:cNvSpPr>
            <a:spLocks noGrp="1"/>
          </p:cNvSpPr>
          <p:nvPr>
            <p:ph idx="1"/>
          </p:nvPr>
        </p:nvSpPr>
        <p:spPr>
          <a:xfrm>
            <a:off x="301752" y="1417638"/>
            <a:ext cx="8385048" cy="5165723"/>
          </a:xfrm>
        </p:spPr>
        <p:txBody>
          <a:bodyPr>
            <a:normAutofit fontScale="77500" lnSpcReduction="20000"/>
          </a:bodyPr>
          <a:lstStyle/>
          <a:p>
            <a:r>
              <a:rPr lang="en-US" dirty="0"/>
              <a:t>Why Refactor?</a:t>
            </a:r>
          </a:p>
          <a:p>
            <a:pPr lvl="1"/>
            <a:r>
              <a:rPr lang="en-US" dirty="0"/>
              <a:t>The more lines found in a method, the harder it’s to figure out what the method does. This is the main reason for this refactoring.</a:t>
            </a:r>
          </a:p>
          <a:p>
            <a:pPr lvl="1"/>
            <a:r>
              <a:rPr lang="en-US" dirty="0"/>
              <a:t>Besides eliminating rough edges in your code, extracting methods is also a step in many other refactoring approaches.</a:t>
            </a:r>
          </a:p>
          <a:p>
            <a:pPr lvl="1"/>
            <a:endParaRPr lang="en-US" dirty="0"/>
          </a:p>
          <a:p>
            <a:r>
              <a:rPr lang="en-US" dirty="0"/>
              <a:t>Benefits</a:t>
            </a:r>
          </a:p>
          <a:p>
            <a:pPr lvl="1"/>
            <a:r>
              <a:rPr lang="en-US" dirty="0"/>
              <a:t>More readable code! Be sure to give the new method a name that describes the method’s purpose: </a:t>
            </a:r>
            <a:r>
              <a:rPr lang="en-US" dirty="0" err="1"/>
              <a:t>createOrder</a:t>
            </a:r>
            <a:r>
              <a:rPr lang="en-US" dirty="0"/>
              <a:t>(), </a:t>
            </a:r>
            <a:r>
              <a:rPr lang="en-US" dirty="0" err="1"/>
              <a:t>renderCustomerInfo</a:t>
            </a:r>
            <a:r>
              <a:rPr lang="en-US" dirty="0"/>
              <a:t>(), etc.</a:t>
            </a:r>
          </a:p>
          <a:p>
            <a:pPr lvl="1"/>
            <a:r>
              <a:rPr lang="en-US" dirty="0"/>
              <a:t>Less code duplication. Often the code that’s found in a method can be reused in other places in your program. So you can replace duplicates with calls to your new method.</a:t>
            </a:r>
          </a:p>
          <a:p>
            <a:pPr lvl="1"/>
            <a:r>
              <a:rPr lang="en-US" dirty="0"/>
              <a:t>Isolates independent parts of code, meaning that errors are less likely (such as if the wrong variable is modified).</a:t>
            </a:r>
          </a:p>
          <a:p>
            <a:pPr lvl="1"/>
            <a:endParaRPr lang="en-US" dirty="0"/>
          </a:p>
          <a:p>
            <a:pPr lvl="1"/>
            <a:endParaRPr dirty="0"/>
          </a:p>
        </p:txBody>
      </p:sp>
    </p:spTree>
    <p:extLst>
      <p:ext uri="{BB962C8B-B14F-4D97-AF65-F5344CB8AC3E}">
        <p14:creationId xmlns:p14="http://schemas.microsoft.com/office/powerpoint/2010/main" val="927150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Move Field</a:t>
            </a:r>
            <a:endParaRPr dirty="0"/>
          </a:p>
        </p:txBody>
      </p:sp>
      <p:sp>
        <p:nvSpPr>
          <p:cNvPr id="3" name="Content Placeholder 2"/>
          <p:cNvSpPr>
            <a:spLocks noGrp="1"/>
          </p:cNvSpPr>
          <p:nvPr>
            <p:ph idx="1"/>
          </p:nvPr>
        </p:nvSpPr>
        <p:spPr>
          <a:xfrm>
            <a:off x="301752" y="1417638"/>
            <a:ext cx="8385048" cy="5440362"/>
          </a:xfrm>
        </p:spPr>
        <p:txBody>
          <a:bodyPr>
            <a:normAutofit fontScale="85000" lnSpcReduction="10000"/>
          </a:bodyPr>
          <a:lstStyle/>
          <a:p>
            <a:r>
              <a:rPr lang="en-US" dirty="0"/>
              <a:t>How to Refactor?</a:t>
            </a:r>
          </a:p>
          <a:p>
            <a:pPr marL="971550" lvl="1" indent="-514350">
              <a:buFont typeface="+mj-lt"/>
              <a:buAutoNum type="arabicPeriod"/>
            </a:pPr>
            <a:r>
              <a:rPr lang="en-US" dirty="0"/>
              <a:t>If the field is public, refactoring will be much easier if you make the field private and provide public access methods (for this, you can use </a:t>
            </a:r>
            <a:r>
              <a:rPr lang="en-US" b="1" dirty="0"/>
              <a:t>Encapsulate Field</a:t>
            </a:r>
            <a:r>
              <a:rPr lang="en-US" dirty="0"/>
              <a:t>).</a:t>
            </a:r>
          </a:p>
          <a:p>
            <a:pPr marL="971550" lvl="1" indent="-514350">
              <a:buFont typeface="+mj-lt"/>
              <a:buAutoNum type="arabicPeriod"/>
            </a:pPr>
            <a:r>
              <a:rPr lang="en-US" dirty="0"/>
              <a:t>Create the same field with access methods in the recipient class.</a:t>
            </a:r>
          </a:p>
          <a:p>
            <a:pPr marL="971550" lvl="1" indent="-514350">
              <a:buFont typeface="+mj-lt"/>
              <a:buAutoNum type="arabicPeriod"/>
            </a:pPr>
            <a:r>
              <a:rPr lang="en-US" dirty="0"/>
              <a:t>Decide how you will refer to the recipient class. You may already have a field or method that returns the appropriate object; if not, you will need to write a new method or field to store the object of the recipient class.</a:t>
            </a:r>
          </a:p>
          <a:p>
            <a:pPr marL="971550" lvl="1" indent="-514350">
              <a:buFont typeface="+mj-lt"/>
              <a:buAutoNum type="arabicPeriod"/>
            </a:pPr>
            <a:r>
              <a:rPr lang="en-US" dirty="0"/>
              <a:t>Replace all references to the old field with appropriate calls to methods in the recipient class. If the field isn’t private, take care of this in the superclass and subclasses.</a:t>
            </a:r>
          </a:p>
          <a:p>
            <a:pPr marL="971550" lvl="1" indent="-514350">
              <a:buFont typeface="+mj-lt"/>
              <a:buAutoNum type="arabicPeriod"/>
            </a:pPr>
            <a:r>
              <a:rPr lang="en-US" dirty="0"/>
              <a:t>Delete the field in the original class.</a:t>
            </a:r>
          </a:p>
        </p:txBody>
      </p:sp>
    </p:spTree>
    <p:extLst>
      <p:ext uri="{BB962C8B-B14F-4D97-AF65-F5344CB8AC3E}">
        <p14:creationId xmlns:p14="http://schemas.microsoft.com/office/powerpoint/2010/main" val="3195332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Class</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 When one class does the work of two, awkwardness results.</a:t>
            </a:r>
          </a:p>
          <a:p>
            <a:r>
              <a:rPr lang="en-US" b="1" dirty="0"/>
              <a:t>Solution: </a:t>
            </a:r>
            <a:r>
              <a:rPr lang="en-US" dirty="0"/>
              <a:t>Instead, create a new class and place the fields and methods responsible for the relevant functionality in it.</a:t>
            </a:r>
            <a:endParaRPr dirty="0"/>
          </a:p>
        </p:txBody>
      </p:sp>
      <p:pic>
        <p:nvPicPr>
          <p:cNvPr id="5" name="Picture 4" descr="A screenshot of a computer&#10;&#10;AI-generated content may be incorrect.">
            <a:extLst>
              <a:ext uri="{FF2B5EF4-FFF2-40B4-BE49-F238E27FC236}">
                <a16:creationId xmlns:a16="http://schemas.microsoft.com/office/drawing/2014/main" id="{E7650F44-0579-1592-3A10-F12898ACDC11}"/>
              </a:ext>
            </a:extLst>
          </p:cNvPr>
          <p:cNvPicPr>
            <a:picLocks noChangeAspect="1"/>
          </p:cNvPicPr>
          <p:nvPr/>
        </p:nvPicPr>
        <p:blipFill>
          <a:blip r:embed="rId2"/>
          <a:stretch>
            <a:fillRect/>
          </a:stretch>
        </p:blipFill>
        <p:spPr>
          <a:xfrm>
            <a:off x="785439" y="3513221"/>
            <a:ext cx="7536038" cy="2095582"/>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16200000" flipV="1">
            <a:off x="4004815" y="4358826"/>
            <a:ext cx="684916" cy="1478154"/>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3916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Class</a:t>
            </a:r>
            <a:endParaRPr dirty="0"/>
          </a:p>
        </p:txBody>
      </p:sp>
      <p:sp>
        <p:nvSpPr>
          <p:cNvPr id="3" name="Content Placeholder 2"/>
          <p:cNvSpPr>
            <a:spLocks noGrp="1"/>
          </p:cNvSpPr>
          <p:nvPr>
            <p:ph idx="1"/>
          </p:nvPr>
        </p:nvSpPr>
        <p:spPr>
          <a:xfrm>
            <a:off x="301751" y="1299412"/>
            <a:ext cx="8709901" cy="5402178"/>
          </a:xfrm>
        </p:spPr>
        <p:txBody>
          <a:bodyPr>
            <a:normAutofit fontScale="70000" lnSpcReduction="20000"/>
          </a:bodyPr>
          <a:lstStyle/>
          <a:p>
            <a:r>
              <a:rPr lang="en-US" dirty="0"/>
              <a:t>Why Refactor?</a:t>
            </a:r>
          </a:p>
          <a:p>
            <a:pPr lvl="1"/>
            <a:r>
              <a:rPr lang="en-US" dirty="0"/>
              <a:t>Classes always start out clear and easy to understand. They do their job and mind their own business as it were, without butting into the work of other classes. But as the program expands, a method is added and then a field... and eventually, some classes are performing more responsibilities than ever envisioned.</a:t>
            </a:r>
          </a:p>
          <a:p>
            <a:pPr marL="457200" lvl="1" indent="0">
              <a:buNone/>
            </a:pPr>
            <a:endParaRPr lang="en-US" dirty="0"/>
          </a:p>
          <a:p>
            <a:r>
              <a:rPr lang="en-US" dirty="0"/>
              <a:t>Benefits</a:t>
            </a:r>
          </a:p>
          <a:p>
            <a:pPr lvl="1"/>
            <a:r>
              <a:rPr lang="en-US" dirty="0"/>
              <a:t>This refactoring method will help maintain adherence to the </a:t>
            </a:r>
            <a:r>
              <a:rPr lang="en-US" b="1" dirty="0"/>
              <a:t>Single Responsibility Principle</a:t>
            </a:r>
            <a:r>
              <a:rPr lang="en-US" dirty="0"/>
              <a:t>. The code of your classes will be more obvious and understandable.</a:t>
            </a:r>
          </a:p>
          <a:p>
            <a:pPr lvl="1"/>
            <a:r>
              <a:rPr lang="en-US" dirty="0"/>
              <a:t>Single-responsibility classes are more reliable and tolerant of changes. For example, say that you have a class responsible for ten different things. When you change this class to make it.</a:t>
            </a:r>
          </a:p>
          <a:p>
            <a:endParaRPr lang="en-US" dirty="0"/>
          </a:p>
          <a:p>
            <a:r>
              <a:rPr lang="en-US" dirty="0"/>
              <a:t>Drawbacks</a:t>
            </a:r>
          </a:p>
          <a:p>
            <a:pPr lvl="1"/>
            <a:r>
              <a:rPr lang="en-US" dirty="0"/>
              <a:t>If you “overdo it” with this refactoring technique, you will have to resort to Inline Class.</a:t>
            </a:r>
          </a:p>
          <a:p>
            <a:pPr lvl="1"/>
            <a:r>
              <a:rPr lang="en-US" dirty="0"/>
              <a:t>better for one thing, you risk breaking it for the nine others.</a:t>
            </a:r>
          </a:p>
        </p:txBody>
      </p:sp>
    </p:spTree>
    <p:extLst>
      <p:ext uri="{BB962C8B-B14F-4D97-AF65-F5344CB8AC3E}">
        <p14:creationId xmlns:p14="http://schemas.microsoft.com/office/powerpoint/2010/main" val="4186096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Extract Class</a:t>
            </a:r>
            <a:endParaRPr dirty="0"/>
          </a:p>
        </p:txBody>
      </p:sp>
      <p:sp>
        <p:nvSpPr>
          <p:cNvPr id="3" name="Content Placeholder 2"/>
          <p:cNvSpPr>
            <a:spLocks noGrp="1"/>
          </p:cNvSpPr>
          <p:nvPr>
            <p:ph idx="1"/>
          </p:nvPr>
        </p:nvSpPr>
        <p:spPr>
          <a:xfrm>
            <a:off x="301752" y="1417638"/>
            <a:ext cx="8842248" cy="4654550"/>
          </a:xfrm>
        </p:spPr>
        <p:txBody>
          <a:bodyPr>
            <a:normAutofit fontScale="55000" lnSpcReduction="20000"/>
          </a:bodyPr>
          <a:lstStyle/>
          <a:p>
            <a:pPr lvl="1"/>
            <a:endParaRPr lang="en-US" dirty="0"/>
          </a:p>
          <a:p>
            <a:r>
              <a:rPr lang="en-US" dirty="0"/>
              <a:t>How to Refactor?</a:t>
            </a:r>
          </a:p>
          <a:p>
            <a:pPr lvl="1"/>
            <a:r>
              <a:rPr lang="en-US" dirty="0"/>
              <a:t>Before starting, decide on how exactly you want to split up the responsibilities of the class.</a:t>
            </a:r>
          </a:p>
          <a:p>
            <a:pPr marL="971550" lvl="1" indent="-514350">
              <a:buFont typeface="+mj-lt"/>
              <a:buAutoNum type="arabicPeriod"/>
            </a:pPr>
            <a:r>
              <a:rPr lang="en-US" dirty="0"/>
              <a:t>Create a new class to contain the relevant functionality.</a:t>
            </a:r>
          </a:p>
          <a:p>
            <a:pPr marL="971550" lvl="1" indent="-514350">
              <a:buFont typeface="+mj-lt"/>
              <a:buAutoNum type="arabicPeriod"/>
            </a:pPr>
            <a:r>
              <a:rPr lang="en-US" dirty="0"/>
              <a:t>Create a relationship between the old class and the new one. Optimally, this relationship is unidirectional; this allows reusing the second class without any issues. Nonetheless, if you think that a two-way relationship is necessary, this can always be set up.</a:t>
            </a:r>
          </a:p>
          <a:p>
            <a:pPr marL="971550" lvl="1" indent="-514350">
              <a:buFont typeface="+mj-lt"/>
              <a:buAutoNum type="arabicPeriod"/>
            </a:pPr>
            <a:r>
              <a:rPr lang="en-US" dirty="0"/>
              <a:t>Use Move Field and Move Method for each field and method that you have decided to move to the new class. For methods, start with private ones in order to reduce the risk of making a large number of errors. Try to relocate just a little bit at a time and test the results after each move, in order to avoid a pileup of error-fixing at the very end.</a:t>
            </a:r>
          </a:p>
          <a:p>
            <a:pPr marL="971550" lvl="1" indent="-514350">
              <a:buFont typeface="+mj-lt"/>
              <a:buAutoNum type="arabicPeriod"/>
            </a:pPr>
            <a:endParaRPr lang="en-US" dirty="0"/>
          </a:p>
          <a:p>
            <a:pPr marL="971550" lvl="1" indent="0">
              <a:buNone/>
            </a:pPr>
            <a:r>
              <a:rPr lang="en-US" dirty="0"/>
              <a:t>After you’re done moving, take one more look at the resulting classes. An old class with changed responsibilities may be renamed for increased clarity. Check again to see whether you can get rid of two-way class relationships, if any are present.</a:t>
            </a:r>
          </a:p>
          <a:p>
            <a:pPr marL="971550" lvl="1" indent="-514350">
              <a:buFont typeface="+mj-lt"/>
              <a:buAutoNum type="arabicPeriod"/>
            </a:pPr>
            <a:endParaRPr lang="en-US" dirty="0"/>
          </a:p>
          <a:p>
            <a:pPr marL="971550" lvl="1" indent="-514350">
              <a:buFont typeface="+mj-lt"/>
              <a:buAutoNum type="arabicPeriod"/>
            </a:pPr>
            <a:r>
              <a:rPr lang="en-US" dirty="0"/>
              <a:t>Also give thought to accessibility to the new class from the outside. You can hide the class from the client entirely by making it private, managing it via the fields from the old class. Alternatively, you can make it a public one by allowing the client to change values directly. Your decision here depends on how safe it’s for the behavior of the old class when unexpected direct changes are made to the values in the new class.</a:t>
            </a:r>
          </a:p>
        </p:txBody>
      </p:sp>
    </p:spTree>
    <p:extLst>
      <p:ext uri="{BB962C8B-B14F-4D97-AF65-F5344CB8AC3E}">
        <p14:creationId xmlns:p14="http://schemas.microsoft.com/office/powerpoint/2010/main" val="120167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Inline Class</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 A class does almost nothing and isn’t responsible for anything, and no additional responsibilities are planned for it.</a:t>
            </a:r>
          </a:p>
          <a:p>
            <a:r>
              <a:rPr lang="en-US" b="1" dirty="0"/>
              <a:t>Solution: </a:t>
            </a:r>
            <a:r>
              <a:rPr lang="en-US" dirty="0"/>
              <a:t>Move all features from the class to another one.</a:t>
            </a:r>
            <a:endParaRPr dirty="0"/>
          </a:p>
        </p:txBody>
      </p:sp>
      <p:pic>
        <p:nvPicPr>
          <p:cNvPr id="5" name="Picture 4" descr="A screenshot of a phone number&#10;&#10;AI-generated content may be incorrect.">
            <a:extLst>
              <a:ext uri="{FF2B5EF4-FFF2-40B4-BE49-F238E27FC236}">
                <a16:creationId xmlns:a16="http://schemas.microsoft.com/office/drawing/2014/main" id="{A07A2E4A-396E-DF1E-66D8-F29441D7A661}"/>
              </a:ext>
            </a:extLst>
          </p:cNvPr>
          <p:cNvPicPr>
            <a:picLocks noChangeAspect="1"/>
          </p:cNvPicPr>
          <p:nvPr/>
        </p:nvPicPr>
        <p:blipFill>
          <a:blip r:embed="rId2"/>
          <a:stretch>
            <a:fillRect/>
          </a:stretch>
        </p:blipFill>
        <p:spPr>
          <a:xfrm>
            <a:off x="457200" y="3698958"/>
            <a:ext cx="8261801" cy="2373229"/>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19839796" flipV="1">
            <a:off x="4745145" y="4997321"/>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6931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Inline Class</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Why Refactor?</a:t>
            </a:r>
          </a:p>
          <a:p>
            <a:pPr lvl="1"/>
            <a:r>
              <a:rPr lang="en-US" dirty="0"/>
              <a:t>Often this technique is needed after the features of one class are “transplanted” to other classes, leaving that class with little to do.</a:t>
            </a:r>
          </a:p>
          <a:p>
            <a:r>
              <a:rPr lang="en-US" dirty="0"/>
              <a:t>Benefits</a:t>
            </a:r>
          </a:p>
          <a:p>
            <a:pPr lvl="1"/>
            <a:r>
              <a:rPr lang="en-US" dirty="0"/>
              <a:t>Eliminating needless classes frees up operating memory on the computer—and bandwidth in your head.</a:t>
            </a:r>
            <a:endParaRPr dirty="0"/>
          </a:p>
        </p:txBody>
      </p:sp>
    </p:spTree>
    <p:extLst>
      <p:ext uri="{BB962C8B-B14F-4D97-AF65-F5344CB8AC3E}">
        <p14:creationId xmlns:p14="http://schemas.microsoft.com/office/powerpoint/2010/main" val="3455957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Inline Class</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20000"/>
          </a:bodyPr>
          <a:lstStyle/>
          <a:p>
            <a:r>
              <a:rPr lang="en-US" dirty="0"/>
              <a:t>How to Refactor?</a:t>
            </a:r>
          </a:p>
          <a:p>
            <a:pPr marL="971550" lvl="1" indent="-514350">
              <a:buFont typeface="+mj-lt"/>
              <a:buAutoNum type="arabicPeriod"/>
            </a:pPr>
            <a:r>
              <a:rPr lang="en-US" dirty="0"/>
              <a:t>In the recipient class, create the public fields and methods present in the donor class. Methods should refer to the equivalent methods of the donor class.</a:t>
            </a:r>
          </a:p>
          <a:p>
            <a:pPr marL="971550" lvl="1" indent="-514350">
              <a:buFont typeface="+mj-lt"/>
              <a:buAutoNum type="arabicPeriod"/>
            </a:pPr>
            <a:r>
              <a:rPr lang="en-US" dirty="0"/>
              <a:t>Replace all references to the donor class with references to the fields and methods of the recipient class.</a:t>
            </a:r>
          </a:p>
          <a:p>
            <a:pPr marL="971550" lvl="1" indent="-514350">
              <a:buFont typeface="+mj-lt"/>
              <a:buAutoNum type="arabicPeriod"/>
            </a:pPr>
            <a:r>
              <a:rPr lang="en-US" dirty="0"/>
              <a:t>Now test the program and make sure that no errors have been added. If tests show that everything is working A-OK, start using </a:t>
            </a:r>
            <a:r>
              <a:rPr lang="en-US" b="1" dirty="0"/>
              <a:t>Move Method</a:t>
            </a:r>
            <a:r>
              <a:rPr lang="en-US" dirty="0"/>
              <a:t> and </a:t>
            </a:r>
            <a:r>
              <a:rPr lang="en-US" b="1" dirty="0"/>
              <a:t>Move Field</a:t>
            </a:r>
            <a:r>
              <a:rPr lang="en-US" dirty="0"/>
              <a:t> to completely transplant all functionality to the recipient class from the original one. Continue doing so until the original class is completely empty.</a:t>
            </a:r>
          </a:p>
          <a:p>
            <a:pPr marL="971550" lvl="1" indent="-514350">
              <a:buFont typeface="+mj-lt"/>
              <a:buAutoNum type="arabicPeriod"/>
            </a:pPr>
            <a:r>
              <a:rPr lang="en-US" dirty="0"/>
              <a:t>Delete the original class.</a:t>
            </a:r>
          </a:p>
        </p:txBody>
      </p:sp>
    </p:spTree>
    <p:extLst>
      <p:ext uri="{BB962C8B-B14F-4D97-AF65-F5344CB8AC3E}">
        <p14:creationId xmlns:p14="http://schemas.microsoft.com/office/powerpoint/2010/main" val="3882795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pic>
        <p:nvPicPr>
          <p:cNvPr id="5" name="Picture 4" descr="A diagram of a company&#10;&#10;AI-generated content may be incorrect.">
            <a:extLst>
              <a:ext uri="{FF2B5EF4-FFF2-40B4-BE49-F238E27FC236}">
                <a16:creationId xmlns:a16="http://schemas.microsoft.com/office/drawing/2014/main" id="{9EAFF3E3-E8CC-9898-402A-7D4934FFA3BE}"/>
              </a:ext>
            </a:extLst>
          </p:cNvPr>
          <p:cNvPicPr>
            <a:picLocks noChangeAspect="1"/>
          </p:cNvPicPr>
          <p:nvPr/>
        </p:nvPicPr>
        <p:blipFill>
          <a:blip r:embed="rId2"/>
          <a:stretch>
            <a:fillRect/>
          </a:stretch>
        </p:blipFill>
        <p:spPr>
          <a:xfrm>
            <a:off x="1262931" y="3429000"/>
            <a:ext cx="6109420" cy="3342678"/>
          </a:xfrm>
          <a:prstGeom prst="rect">
            <a:avLst/>
          </a:prstGeom>
        </p:spPr>
      </p:pic>
      <p:sp>
        <p:nvSpPr>
          <p:cNvPr id="2" name="Title 1"/>
          <p:cNvSpPr>
            <a:spLocks noGrp="1"/>
          </p:cNvSpPr>
          <p:nvPr>
            <p:ph type="title"/>
          </p:nvPr>
        </p:nvSpPr>
        <p:spPr/>
        <p:txBody>
          <a:bodyPr/>
          <a:lstStyle/>
          <a:p>
            <a:r>
              <a:rPr lang="en-US" dirty="0"/>
              <a:t> Hide Delegate</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The client gets object B from a field or method of object А. Then the client calls a method of object B.</a:t>
            </a:r>
          </a:p>
          <a:p>
            <a:r>
              <a:rPr lang="en-US" b="1" dirty="0"/>
              <a:t>Solution: </a:t>
            </a:r>
            <a:r>
              <a:rPr lang="en-US" dirty="0"/>
              <a:t>Create a new method in class A that delegates the call to object B. Now the client doesn’t know about, or depend on, class B.</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18994981" flipV="1">
            <a:off x="4388335" y="5214482"/>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7979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Hide Delegate</a:t>
            </a:r>
            <a:endParaRPr dirty="0"/>
          </a:p>
        </p:txBody>
      </p:sp>
      <p:sp>
        <p:nvSpPr>
          <p:cNvPr id="3" name="Content Placeholder 2"/>
          <p:cNvSpPr>
            <a:spLocks noGrp="1"/>
          </p:cNvSpPr>
          <p:nvPr>
            <p:ph idx="1"/>
          </p:nvPr>
        </p:nvSpPr>
        <p:spPr>
          <a:xfrm>
            <a:off x="301751" y="1299412"/>
            <a:ext cx="8709901" cy="5558588"/>
          </a:xfrm>
        </p:spPr>
        <p:txBody>
          <a:bodyPr>
            <a:normAutofit fontScale="85000" lnSpcReduction="10000"/>
          </a:bodyPr>
          <a:lstStyle/>
          <a:p>
            <a:r>
              <a:rPr lang="en-US" dirty="0"/>
              <a:t>Why Refactor?</a:t>
            </a:r>
          </a:p>
          <a:p>
            <a:pPr lvl="1"/>
            <a:r>
              <a:rPr lang="en-US" dirty="0"/>
              <a:t>To start with, let’s look at terminology:</a:t>
            </a:r>
          </a:p>
          <a:p>
            <a:pPr lvl="2"/>
            <a:r>
              <a:rPr lang="en-US" dirty="0"/>
              <a:t>Server is the object to which the client has direct access.</a:t>
            </a:r>
          </a:p>
          <a:p>
            <a:pPr lvl="2"/>
            <a:r>
              <a:rPr lang="en-US" dirty="0"/>
              <a:t>Delegate is the end object that contains the functionality needed by the client.</a:t>
            </a:r>
          </a:p>
          <a:p>
            <a:pPr lvl="1"/>
            <a:r>
              <a:rPr lang="en-US" dirty="0"/>
              <a:t>A call chain appears when a client requests an object from another object, then the second object requests another one, and so on. These sequences of calls involve the client in navigation along the class structure. Any changes in these interrelationships will require changes on the client side.</a:t>
            </a:r>
          </a:p>
          <a:p>
            <a:pPr lvl="1"/>
            <a:endParaRPr lang="en-US" dirty="0"/>
          </a:p>
          <a:p>
            <a:r>
              <a:rPr lang="en-US" dirty="0"/>
              <a:t>Benefits</a:t>
            </a:r>
          </a:p>
          <a:p>
            <a:pPr lvl="1"/>
            <a:r>
              <a:rPr lang="en-US" dirty="0"/>
              <a:t>Hides delegation from the client. The less that the client code needs to know about the details of relationships between objects, the easier it’s to make changes to your program.</a:t>
            </a:r>
            <a:endParaRPr dirty="0"/>
          </a:p>
        </p:txBody>
      </p:sp>
    </p:spTree>
    <p:extLst>
      <p:ext uri="{BB962C8B-B14F-4D97-AF65-F5344CB8AC3E}">
        <p14:creationId xmlns:p14="http://schemas.microsoft.com/office/powerpoint/2010/main" val="4194028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Hide Delegate</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20000"/>
          </a:bodyPr>
          <a:lstStyle/>
          <a:p>
            <a:r>
              <a:rPr lang="en-US" dirty="0"/>
              <a:t>Drawbacks</a:t>
            </a:r>
          </a:p>
          <a:p>
            <a:pPr lvl="1"/>
            <a:r>
              <a:rPr lang="en-US" dirty="0"/>
              <a:t>If you need to create an excessive number of delegating methods, server-class risks becoming an unneeded go-between, leading to an excess of </a:t>
            </a:r>
            <a:r>
              <a:rPr lang="en-US" b="1" dirty="0"/>
              <a:t>Middle Man</a:t>
            </a:r>
            <a:r>
              <a:rPr lang="en-US" dirty="0"/>
              <a:t>.</a:t>
            </a:r>
          </a:p>
          <a:p>
            <a:pPr lvl="1"/>
            <a:endParaRPr lang="en-US" dirty="0"/>
          </a:p>
          <a:p>
            <a:r>
              <a:rPr lang="en-US" dirty="0"/>
              <a:t>How to Refactor?</a:t>
            </a:r>
          </a:p>
          <a:p>
            <a:pPr marL="971550" lvl="1" indent="-514350">
              <a:buFont typeface="+mj-lt"/>
              <a:buAutoNum type="arabicPeriod"/>
            </a:pPr>
            <a:r>
              <a:rPr lang="en-US" dirty="0"/>
              <a:t>For each method of the delegate-class called by the client, create a method in the server-class that delegates the call to the delegate-class.</a:t>
            </a:r>
          </a:p>
          <a:p>
            <a:pPr marL="971550" lvl="1" indent="-514350">
              <a:buFont typeface="+mj-lt"/>
              <a:buAutoNum type="arabicPeriod"/>
            </a:pPr>
            <a:r>
              <a:rPr lang="en-US" dirty="0"/>
              <a:t>Change the client code so that it calls the methods of the server-class.</a:t>
            </a:r>
          </a:p>
          <a:p>
            <a:pPr marL="971550" lvl="1" indent="-514350">
              <a:buFont typeface="+mj-lt"/>
              <a:buAutoNum type="arabicPeriod"/>
            </a:pPr>
            <a:r>
              <a:rPr lang="en-US" dirty="0"/>
              <a:t>If your changes free the client from needing the delegate-class, you can remove the access method to the delegate-class from the server-class (the method that was originally used to get the delegate-class).</a:t>
            </a:r>
          </a:p>
        </p:txBody>
      </p:sp>
    </p:spTree>
    <p:extLst>
      <p:ext uri="{BB962C8B-B14F-4D97-AF65-F5344CB8AC3E}">
        <p14:creationId xmlns:p14="http://schemas.microsoft.com/office/powerpoint/2010/main" val="189609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Method</a:t>
            </a:r>
            <a:endParaRPr dirty="0"/>
          </a:p>
        </p:txBody>
      </p:sp>
      <p:sp>
        <p:nvSpPr>
          <p:cNvPr id="3" name="Content Placeholder 2"/>
          <p:cNvSpPr>
            <a:spLocks noGrp="1"/>
          </p:cNvSpPr>
          <p:nvPr>
            <p:ph idx="1"/>
          </p:nvPr>
        </p:nvSpPr>
        <p:spPr>
          <a:xfrm>
            <a:off x="301752" y="1417638"/>
            <a:ext cx="8385048" cy="5440362"/>
          </a:xfrm>
        </p:spPr>
        <p:txBody>
          <a:bodyPr>
            <a:normAutofit fontScale="70000" lnSpcReduction="20000"/>
          </a:bodyPr>
          <a:lstStyle/>
          <a:p>
            <a:r>
              <a:rPr lang="en-US" dirty="0"/>
              <a:t>How to Refactor?</a:t>
            </a:r>
          </a:p>
          <a:p>
            <a:pPr marL="971550" lvl="1" indent="-514350">
              <a:buFont typeface="+mj-lt"/>
              <a:buAutoNum type="arabicPeriod"/>
            </a:pPr>
            <a:r>
              <a:rPr lang="en-US" dirty="0"/>
              <a:t>Create a new method and name it in a way that makes its purpose self-evident.</a:t>
            </a:r>
          </a:p>
          <a:p>
            <a:pPr marL="971550" lvl="1" indent="-514350">
              <a:buFont typeface="+mj-lt"/>
              <a:buAutoNum type="arabicPeriod"/>
            </a:pPr>
            <a:r>
              <a:rPr lang="en-US" dirty="0"/>
              <a:t>Copy the relevant code fragment to your new method. Delete the fragment from its old location and put a call for the new method there instead.</a:t>
            </a:r>
          </a:p>
          <a:p>
            <a:pPr marL="971550" lvl="1" indent="-514350">
              <a:buFont typeface="+mj-lt"/>
              <a:buAutoNum type="arabicPeriod"/>
            </a:pPr>
            <a:endParaRPr lang="en-US" dirty="0"/>
          </a:p>
          <a:p>
            <a:pPr marL="974725" lvl="1" indent="0">
              <a:buNone/>
            </a:pPr>
            <a:r>
              <a:rPr lang="en-US" dirty="0"/>
              <a:t>Find all variables used in this code fragment. If they’re declared inside the fragment and not used outside of it, simply leave them unchanged—they’ll become local variables for the new method.</a:t>
            </a:r>
          </a:p>
          <a:p>
            <a:pPr marL="971550" lvl="1" indent="-514350">
              <a:buFont typeface="+mj-lt"/>
              <a:buAutoNum type="arabicPeriod" startAt="3"/>
            </a:pPr>
            <a:r>
              <a:rPr lang="en-US" dirty="0"/>
              <a:t>If the variables are declared prior to the code that you’re extracting, you will need to pass these variables to the parameters of your new method in order to use the values previously contained in them. Sometimes it’s easier to get rid of these variables by resorting to Replace Temp with Query.</a:t>
            </a:r>
          </a:p>
          <a:p>
            <a:pPr marL="971550" lvl="1" indent="-514350">
              <a:buFont typeface="+mj-lt"/>
              <a:buAutoNum type="arabicPeriod" startAt="3"/>
            </a:pPr>
            <a:r>
              <a:rPr lang="en-US" dirty="0"/>
              <a:t>If you see that a local variable changes in your extracted code in some way, this may mean that this changed value will be needed later in your main method. Double-check! And if this is indeed the case, return the value of this variable to the main method to keep everything functioning.</a:t>
            </a:r>
          </a:p>
        </p:txBody>
      </p:sp>
    </p:spTree>
    <p:extLst>
      <p:ext uri="{BB962C8B-B14F-4D97-AF65-F5344CB8AC3E}">
        <p14:creationId xmlns:p14="http://schemas.microsoft.com/office/powerpoint/2010/main" val="1821066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Middle Man</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A class has too many methods that simply delegate to other objects.</a:t>
            </a:r>
          </a:p>
          <a:p>
            <a:r>
              <a:rPr lang="en-US" b="1" dirty="0"/>
              <a:t>Solution: </a:t>
            </a:r>
            <a:r>
              <a:rPr lang="en-US" dirty="0"/>
              <a:t>Delete these methods and force the client to call the end methods directly.</a:t>
            </a:r>
            <a:endParaRPr dirty="0"/>
          </a:p>
        </p:txBody>
      </p:sp>
      <p:pic>
        <p:nvPicPr>
          <p:cNvPr id="5" name="Picture 4" descr="A diagram of a person&#10;&#10;AI-generated content may be incorrect.">
            <a:extLst>
              <a:ext uri="{FF2B5EF4-FFF2-40B4-BE49-F238E27FC236}">
                <a16:creationId xmlns:a16="http://schemas.microsoft.com/office/drawing/2014/main" id="{960C041C-0632-1CAD-0665-280388223857}"/>
              </a:ext>
            </a:extLst>
          </p:cNvPr>
          <p:cNvPicPr>
            <a:picLocks noChangeAspect="1"/>
          </p:cNvPicPr>
          <p:nvPr/>
        </p:nvPicPr>
        <p:blipFill>
          <a:blip r:embed="rId2"/>
          <a:stretch>
            <a:fillRect/>
          </a:stretch>
        </p:blipFill>
        <p:spPr>
          <a:xfrm>
            <a:off x="1539623" y="3285925"/>
            <a:ext cx="6064754" cy="3485491"/>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18875060" flipV="1">
            <a:off x="3673610" y="5251364"/>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8730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Middle Man</a:t>
            </a:r>
            <a:endParaRPr dirty="0"/>
          </a:p>
        </p:txBody>
      </p:sp>
      <p:sp>
        <p:nvSpPr>
          <p:cNvPr id="3" name="Content Placeholder 2"/>
          <p:cNvSpPr>
            <a:spLocks noGrp="1"/>
          </p:cNvSpPr>
          <p:nvPr>
            <p:ph idx="1"/>
          </p:nvPr>
        </p:nvSpPr>
        <p:spPr>
          <a:xfrm>
            <a:off x="301751" y="1299411"/>
            <a:ext cx="8713662" cy="5415713"/>
          </a:xfrm>
        </p:spPr>
        <p:txBody>
          <a:bodyPr>
            <a:normAutofit fontScale="92500" lnSpcReduction="10000"/>
          </a:bodyPr>
          <a:lstStyle/>
          <a:p>
            <a:r>
              <a:rPr lang="en-US" dirty="0"/>
              <a:t>Why Refactor?</a:t>
            </a:r>
          </a:p>
          <a:p>
            <a:pPr lvl="1"/>
            <a:r>
              <a:rPr lang="en-US" dirty="0"/>
              <a:t>To describe this technique, we’ll use the terms from Hide Delegate, which are:</a:t>
            </a:r>
          </a:p>
          <a:p>
            <a:pPr lvl="2"/>
            <a:r>
              <a:rPr lang="en-US" dirty="0"/>
              <a:t>Server is the object to which the client has direct access.</a:t>
            </a:r>
          </a:p>
          <a:p>
            <a:pPr lvl="2"/>
            <a:r>
              <a:rPr lang="en-US" dirty="0"/>
              <a:t>Delegate is the end object that contains the functionality needed by the client.</a:t>
            </a:r>
          </a:p>
          <a:p>
            <a:pPr lvl="2"/>
            <a:endParaRPr lang="en-US" dirty="0"/>
          </a:p>
          <a:p>
            <a:pPr lvl="1"/>
            <a:r>
              <a:rPr lang="en-US" dirty="0"/>
              <a:t>There are two types of problems:</a:t>
            </a:r>
          </a:p>
          <a:p>
            <a:pPr marL="1371600" lvl="2" indent="-457200">
              <a:buFont typeface="+mj-lt"/>
              <a:buAutoNum type="arabicPeriod"/>
            </a:pPr>
            <a:r>
              <a:rPr lang="en-US" dirty="0"/>
              <a:t>The server-class doesn’t do anything itself and simply creates needless complexity. In this case, give thought to whether this class is needed at all.</a:t>
            </a:r>
          </a:p>
          <a:p>
            <a:pPr marL="1371600" lvl="2" indent="-457200">
              <a:buFont typeface="+mj-lt"/>
              <a:buAutoNum type="arabicPeriod"/>
            </a:pPr>
            <a:r>
              <a:rPr lang="en-US" dirty="0"/>
              <a:t>Every time a new feature is added to the delegate, you need to create a delegating method for it in the server-class. If a lot of changes are made, this will be rather tiresome.</a:t>
            </a:r>
            <a:endParaRPr dirty="0"/>
          </a:p>
        </p:txBody>
      </p:sp>
    </p:spTree>
    <p:extLst>
      <p:ext uri="{BB962C8B-B14F-4D97-AF65-F5344CB8AC3E}">
        <p14:creationId xmlns:p14="http://schemas.microsoft.com/office/powerpoint/2010/main" val="1350345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Remove Middle Man</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How to Refactor?</a:t>
            </a:r>
          </a:p>
          <a:p>
            <a:pPr marL="971550" lvl="1" indent="-514350">
              <a:buFont typeface="+mj-lt"/>
              <a:buAutoNum type="arabicPeriod"/>
            </a:pPr>
            <a:r>
              <a:rPr lang="en-US" dirty="0"/>
              <a:t>Create a getter for accessing the delegate-class object from the server-class object.</a:t>
            </a:r>
          </a:p>
          <a:p>
            <a:pPr marL="971550" lvl="1" indent="-514350">
              <a:buFont typeface="+mj-lt"/>
              <a:buAutoNum type="arabicPeriod"/>
            </a:pPr>
            <a:r>
              <a:rPr lang="en-US" dirty="0"/>
              <a:t>Replace calls to delegating methods in the server-class with direct calls for methods in the delegate-class.</a:t>
            </a:r>
          </a:p>
        </p:txBody>
      </p:sp>
    </p:spTree>
    <p:extLst>
      <p:ext uri="{BB962C8B-B14F-4D97-AF65-F5344CB8AC3E}">
        <p14:creationId xmlns:p14="http://schemas.microsoft.com/office/powerpoint/2010/main" val="3011775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Foreign Method</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A utility class doesn’t contain the method that you need and you can’t add the method to the class.</a:t>
            </a:r>
          </a:p>
          <a:p>
            <a:r>
              <a:rPr lang="en-US" b="1" dirty="0"/>
              <a:t>Solution: </a:t>
            </a:r>
            <a:r>
              <a:rPr lang="en-US" dirty="0"/>
              <a:t>Add the method to a client class and pass an object of the utility class to it as an argument.</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5437693" y="3952995"/>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computer code on a black background&#10;&#10;AI-generated content may be incorrect.">
            <a:extLst>
              <a:ext uri="{FF2B5EF4-FFF2-40B4-BE49-F238E27FC236}">
                <a16:creationId xmlns:a16="http://schemas.microsoft.com/office/drawing/2014/main" id="{E64D061D-6E33-5880-2EE2-07F24B4AA99F}"/>
              </a:ext>
            </a:extLst>
          </p:cNvPr>
          <p:cNvPicPr>
            <a:picLocks noChangeAspect="1"/>
          </p:cNvPicPr>
          <p:nvPr/>
        </p:nvPicPr>
        <p:blipFill>
          <a:blip r:embed="rId2"/>
          <a:stretch>
            <a:fillRect/>
          </a:stretch>
        </p:blipFill>
        <p:spPr>
          <a:xfrm>
            <a:off x="164528" y="3079570"/>
            <a:ext cx="5093272" cy="1717731"/>
          </a:xfrm>
          <a:prstGeom prst="rect">
            <a:avLst/>
          </a:prstGeom>
        </p:spPr>
      </p:pic>
      <p:pic>
        <p:nvPicPr>
          <p:cNvPr id="7" name="Picture 6" descr="A computer code on a black background&#10;&#10;AI-generated content may be incorrect.">
            <a:extLst>
              <a:ext uri="{FF2B5EF4-FFF2-40B4-BE49-F238E27FC236}">
                <a16:creationId xmlns:a16="http://schemas.microsoft.com/office/drawing/2014/main" id="{DF1A6911-C9A2-EFCA-844D-F8A027F962A2}"/>
              </a:ext>
            </a:extLst>
          </p:cNvPr>
          <p:cNvPicPr>
            <a:picLocks noChangeAspect="1"/>
          </p:cNvPicPr>
          <p:nvPr/>
        </p:nvPicPr>
        <p:blipFill>
          <a:blip r:embed="rId3"/>
          <a:stretch>
            <a:fillRect/>
          </a:stretch>
        </p:blipFill>
        <p:spPr>
          <a:xfrm>
            <a:off x="3217150" y="4838506"/>
            <a:ext cx="5770927" cy="2058420"/>
          </a:xfrm>
          <a:prstGeom prst="rect">
            <a:avLst/>
          </a:prstGeom>
        </p:spPr>
      </p:pic>
    </p:spTree>
    <p:extLst>
      <p:ext uri="{BB962C8B-B14F-4D97-AF65-F5344CB8AC3E}">
        <p14:creationId xmlns:p14="http://schemas.microsoft.com/office/powerpoint/2010/main" val="1267041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Foreign Method</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Why Refactor?</a:t>
            </a:r>
          </a:p>
          <a:p>
            <a:pPr lvl="1"/>
            <a:r>
              <a:rPr lang="en-US" dirty="0"/>
              <a:t>You have code that uses the data and methods of a certain class. You realize that the code will look and work much better inside a new method in the class. But you can’t add the method to the class because, for example, the class is located in a third-party library.</a:t>
            </a:r>
          </a:p>
          <a:p>
            <a:pPr lvl="1"/>
            <a:r>
              <a:rPr lang="en-US" dirty="0"/>
              <a:t>This refactoring has a big payoff when the code that you want to move to the method is repeated several times in different places in your program.</a:t>
            </a:r>
          </a:p>
          <a:p>
            <a:pPr lvl="1"/>
            <a:r>
              <a:rPr lang="en-US" dirty="0"/>
              <a:t>Since you’re passing an object of the utility class to the parameters of the new method, you have access to all of its fields. Inside the method, you can do practically everything that you want, as if the method were part of the utility class.</a:t>
            </a:r>
            <a:endParaRPr dirty="0"/>
          </a:p>
        </p:txBody>
      </p:sp>
    </p:spTree>
    <p:extLst>
      <p:ext uri="{BB962C8B-B14F-4D97-AF65-F5344CB8AC3E}">
        <p14:creationId xmlns:p14="http://schemas.microsoft.com/office/powerpoint/2010/main" val="2146639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Foreign Method</a:t>
            </a:r>
            <a:endParaRPr dirty="0"/>
          </a:p>
        </p:txBody>
      </p:sp>
      <p:sp>
        <p:nvSpPr>
          <p:cNvPr id="3" name="Content Placeholder 2"/>
          <p:cNvSpPr>
            <a:spLocks noGrp="1"/>
          </p:cNvSpPr>
          <p:nvPr>
            <p:ph idx="1"/>
          </p:nvPr>
        </p:nvSpPr>
        <p:spPr>
          <a:xfrm>
            <a:off x="301752" y="1417638"/>
            <a:ext cx="8385048" cy="5440362"/>
          </a:xfrm>
        </p:spPr>
        <p:txBody>
          <a:bodyPr>
            <a:normAutofit fontScale="85000" lnSpcReduction="10000"/>
          </a:bodyPr>
          <a:lstStyle/>
          <a:p>
            <a:r>
              <a:rPr lang="en-US" dirty="0"/>
              <a:t>Benefits</a:t>
            </a:r>
          </a:p>
          <a:p>
            <a:pPr lvl="1"/>
            <a:r>
              <a:rPr lang="en-US" dirty="0"/>
              <a:t>Removes code duplication. If your code is repeated in several places, you can replace these code fragments with a method call. This is better than duplication even considering that the foreign method is located in a suboptimal place.</a:t>
            </a:r>
          </a:p>
          <a:p>
            <a:pPr lvl="1"/>
            <a:endParaRPr lang="en-US" dirty="0"/>
          </a:p>
          <a:p>
            <a:r>
              <a:rPr lang="en-US" dirty="0"/>
              <a:t>Drawbacks</a:t>
            </a:r>
          </a:p>
          <a:p>
            <a:pPr lvl="1"/>
            <a:r>
              <a:rPr lang="en-US" dirty="0"/>
              <a:t>The reasons for having the method of a utility class in a client class won’t always be clear to the person maintaining the code after you. If the method can be used in other classes, you could benefit by creating a wrapper for the utility class and placing the method there. This is also beneficial when there are several such utility methods. Introduce Local Extension can help with this.</a:t>
            </a:r>
          </a:p>
        </p:txBody>
      </p:sp>
    </p:spTree>
    <p:extLst>
      <p:ext uri="{BB962C8B-B14F-4D97-AF65-F5344CB8AC3E}">
        <p14:creationId xmlns:p14="http://schemas.microsoft.com/office/powerpoint/2010/main" val="1087326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Foreign Method</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20000"/>
          </a:bodyPr>
          <a:lstStyle/>
          <a:p>
            <a:r>
              <a:rPr lang="en-US" dirty="0"/>
              <a:t>How to Refactor?</a:t>
            </a:r>
          </a:p>
          <a:p>
            <a:pPr marL="971550" lvl="1" indent="-514350">
              <a:buFont typeface="+mj-lt"/>
              <a:buAutoNum type="arabicPeriod"/>
            </a:pPr>
            <a:r>
              <a:rPr lang="en-US" dirty="0"/>
              <a:t>Create a new method in the client class.</a:t>
            </a:r>
          </a:p>
          <a:p>
            <a:pPr marL="971550" lvl="1" indent="-514350">
              <a:buFont typeface="+mj-lt"/>
              <a:buAutoNum type="arabicPeriod"/>
            </a:pPr>
            <a:r>
              <a:rPr lang="en-US" dirty="0"/>
              <a:t>In this method, create a parameter to which the object of the utility class will be passed. If this object can be obtained from the client class, you don’t have to create such a parameter.</a:t>
            </a:r>
          </a:p>
          <a:p>
            <a:pPr marL="971550" lvl="1" indent="-514350">
              <a:buFont typeface="+mj-lt"/>
              <a:buAutoNum type="arabicPeriod"/>
            </a:pPr>
            <a:r>
              <a:rPr lang="en-US" dirty="0"/>
              <a:t>Extract the relevant code fragments to this method and replace them with method calls.</a:t>
            </a:r>
          </a:p>
          <a:p>
            <a:pPr marL="971550" lvl="1" indent="-514350">
              <a:buFont typeface="+mj-lt"/>
              <a:buAutoNum type="arabicPeriod"/>
            </a:pPr>
            <a:r>
              <a:rPr lang="en-US" dirty="0"/>
              <a:t>Be sure to leave the Foreign method tag in the comments for the method along with the advice to place this method in a utility class if such becomes possible later. This will make it easier to understand why this method is located in this particular class for those who’ll be maintaining the software in the future.</a:t>
            </a:r>
          </a:p>
        </p:txBody>
      </p:sp>
    </p:spTree>
    <p:extLst>
      <p:ext uri="{BB962C8B-B14F-4D97-AF65-F5344CB8AC3E}">
        <p14:creationId xmlns:p14="http://schemas.microsoft.com/office/powerpoint/2010/main" val="4115821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Local Extension</a:t>
            </a:r>
            <a:endParaRPr dirty="0"/>
          </a:p>
        </p:txBody>
      </p:sp>
      <p:sp>
        <p:nvSpPr>
          <p:cNvPr id="3" name="Content Placeholder 2"/>
          <p:cNvSpPr>
            <a:spLocks noGrp="1"/>
          </p:cNvSpPr>
          <p:nvPr>
            <p:ph idx="1"/>
          </p:nvPr>
        </p:nvSpPr>
        <p:spPr>
          <a:xfrm>
            <a:off x="301751" y="1417639"/>
            <a:ext cx="8656511" cy="1808454"/>
          </a:xfrm>
        </p:spPr>
        <p:txBody>
          <a:bodyPr>
            <a:normAutofit fontScale="77500" lnSpcReduction="20000"/>
          </a:bodyPr>
          <a:lstStyle/>
          <a:p>
            <a:r>
              <a:rPr lang="en-US" b="1" dirty="0"/>
              <a:t>Problem: </a:t>
            </a:r>
            <a:r>
              <a:rPr lang="en-US" dirty="0"/>
              <a:t>A utility class doesn’t contain some methods that you need. But you can’t add these methods to the class.</a:t>
            </a:r>
          </a:p>
          <a:p>
            <a:r>
              <a:rPr lang="en-US" b="1" dirty="0"/>
              <a:t>Solution: </a:t>
            </a:r>
            <a:r>
              <a:rPr lang="en-US" dirty="0"/>
              <a:t>Create a new class containing the methods and make it either the child or wrapper of the utility class.</a:t>
            </a:r>
            <a:endParaRPr dirty="0"/>
          </a:p>
        </p:txBody>
      </p:sp>
      <p:pic>
        <p:nvPicPr>
          <p:cNvPr id="5" name="Picture 4" descr="A screenshot of a computer&#10;&#10;AI-generated content may be incorrect.">
            <a:extLst>
              <a:ext uri="{FF2B5EF4-FFF2-40B4-BE49-F238E27FC236}">
                <a16:creationId xmlns:a16="http://schemas.microsoft.com/office/drawing/2014/main" id="{09F919C0-75D9-C9A5-12D1-086A140E3C61}"/>
              </a:ext>
            </a:extLst>
          </p:cNvPr>
          <p:cNvPicPr>
            <a:picLocks noChangeAspect="1"/>
          </p:cNvPicPr>
          <p:nvPr/>
        </p:nvPicPr>
        <p:blipFill>
          <a:blip r:embed="rId2"/>
          <a:stretch>
            <a:fillRect/>
          </a:stretch>
        </p:blipFill>
        <p:spPr>
          <a:xfrm>
            <a:off x="971189" y="3192147"/>
            <a:ext cx="7215549" cy="3136040"/>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20032708" flipV="1">
            <a:off x="3922601" y="4876066"/>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4478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Local Extension</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10000"/>
          </a:bodyPr>
          <a:lstStyle/>
          <a:p>
            <a:r>
              <a:rPr lang="en-US" dirty="0"/>
              <a:t>Why Refactor?</a:t>
            </a:r>
          </a:p>
          <a:p>
            <a:pPr lvl="1"/>
            <a:r>
              <a:rPr lang="en-US" dirty="0"/>
              <a:t>The class that you’re using doesn’t have the methods that you need. What’s worse, you can’t add these methods (because the classes are in a third-party library, for example). There are two ways out:</a:t>
            </a:r>
          </a:p>
          <a:p>
            <a:pPr lvl="2"/>
            <a:r>
              <a:rPr lang="en-US" dirty="0"/>
              <a:t>Create a </a:t>
            </a:r>
            <a:r>
              <a:rPr lang="en-US" b="1" dirty="0"/>
              <a:t>subclass</a:t>
            </a:r>
            <a:r>
              <a:rPr lang="en-US" dirty="0"/>
              <a:t> from the relevant class, containing the methods and inheriting everything else from the parent class. This way is easier but is sometimes blocked by the utility class itself (due to final).</a:t>
            </a:r>
          </a:p>
          <a:p>
            <a:pPr lvl="2"/>
            <a:r>
              <a:rPr lang="en-US" dirty="0"/>
              <a:t>Create a </a:t>
            </a:r>
            <a:r>
              <a:rPr lang="en-US" b="1" dirty="0"/>
              <a:t>wrapper</a:t>
            </a:r>
            <a:r>
              <a:rPr lang="en-US" dirty="0"/>
              <a:t> class that contains all the new methods and elsewhere will delegate to the related object from the utility class. This method is more work since you need not only code to maintain the relationship between the wrapper and utility object, but also a large number of simple delegating methods in order to emulate the public interface of the utility class.</a:t>
            </a:r>
          </a:p>
        </p:txBody>
      </p:sp>
    </p:spTree>
    <p:extLst>
      <p:ext uri="{BB962C8B-B14F-4D97-AF65-F5344CB8AC3E}">
        <p14:creationId xmlns:p14="http://schemas.microsoft.com/office/powerpoint/2010/main" val="1280642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Local Extension</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Benefits</a:t>
            </a:r>
          </a:p>
          <a:p>
            <a:pPr lvl="1"/>
            <a:r>
              <a:rPr lang="en-US" dirty="0"/>
              <a:t>By moving additional methods to a separate extension class (wrapper or subclass), you avoid gumming up client classes with code that doesn’t fit. Program components are more coherent and are more reusable.</a:t>
            </a:r>
          </a:p>
        </p:txBody>
      </p:sp>
    </p:spTree>
    <p:extLst>
      <p:ext uri="{BB962C8B-B14F-4D97-AF65-F5344CB8AC3E}">
        <p14:creationId xmlns:p14="http://schemas.microsoft.com/office/powerpoint/2010/main" val="347652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Method</a:t>
            </a:r>
            <a:endParaRPr dirty="0"/>
          </a:p>
        </p:txBody>
      </p:sp>
      <p:sp>
        <p:nvSpPr>
          <p:cNvPr id="3" name="Content Placeholder 2"/>
          <p:cNvSpPr>
            <a:spLocks noGrp="1"/>
          </p:cNvSpPr>
          <p:nvPr>
            <p:ph idx="1"/>
          </p:nvPr>
        </p:nvSpPr>
        <p:spPr>
          <a:xfrm>
            <a:off x="301752" y="1417639"/>
            <a:ext cx="8385048" cy="2095582"/>
          </a:xfrm>
        </p:spPr>
        <p:txBody>
          <a:bodyPr>
            <a:normAutofit fontScale="92500"/>
          </a:bodyPr>
          <a:lstStyle/>
          <a:p>
            <a:r>
              <a:rPr lang="en-US" b="1" dirty="0"/>
              <a:t>Problem: </a:t>
            </a:r>
            <a:r>
              <a:rPr lang="en-US" dirty="0"/>
              <a:t>When a method body is more obvious than the method itself, use this technique.</a:t>
            </a:r>
          </a:p>
          <a:p>
            <a:r>
              <a:rPr lang="en-US" b="1" dirty="0"/>
              <a:t>Solution: </a:t>
            </a:r>
            <a:r>
              <a:rPr lang="en-US" dirty="0"/>
              <a:t>Replace calls to the method with the method’s content and delete the method itself.</a:t>
            </a:r>
          </a:p>
          <a:p>
            <a:pPr lvl="1"/>
            <a:endParaRPr dirty="0"/>
          </a:p>
        </p:txBody>
      </p:sp>
      <p:pic>
        <p:nvPicPr>
          <p:cNvPr id="11" name="Picture 10">
            <a:extLst>
              <a:ext uri="{FF2B5EF4-FFF2-40B4-BE49-F238E27FC236}">
                <a16:creationId xmlns:a16="http://schemas.microsoft.com/office/drawing/2014/main" id="{CD51FCB6-7896-0A99-6DDD-BADB66653405}"/>
              </a:ext>
            </a:extLst>
          </p:cNvPr>
          <p:cNvPicPr>
            <a:picLocks noChangeAspect="1"/>
          </p:cNvPicPr>
          <p:nvPr/>
        </p:nvPicPr>
        <p:blipFill>
          <a:blip r:embed="rId2"/>
          <a:stretch>
            <a:fillRect/>
          </a:stretch>
        </p:blipFill>
        <p:spPr>
          <a:xfrm>
            <a:off x="4259179" y="4427496"/>
            <a:ext cx="932769" cy="981541"/>
          </a:xfrm>
          <a:prstGeom prst="rect">
            <a:avLst/>
          </a:prstGeom>
        </p:spPr>
      </p:pic>
      <p:pic>
        <p:nvPicPr>
          <p:cNvPr id="13" name="Picture 12" descr="A screen shot of a computer code&#10;&#10;AI-generated content may be incorrect.">
            <a:extLst>
              <a:ext uri="{FF2B5EF4-FFF2-40B4-BE49-F238E27FC236}">
                <a16:creationId xmlns:a16="http://schemas.microsoft.com/office/drawing/2014/main" id="{D3214445-57BD-8037-98C8-271F8FB9DC82}"/>
              </a:ext>
            </a:extLst>
          </p:cNvPr>
          <p:cNvPicPr>
            <a:picLocks noChangeAspect="1"/>
          </p:cNvPicPr>
          <p:nvPr/>
        </p:nvPicPr>
        <p:blipFill>
          <a:blip r:embed="rId3"/>
          <a:stretch>
            <a:fillRect/>
          </a:stretch>
        </p:blipFill>
        <p:spPr>
          <a:xfrm>
            <a:off x="124238" y="3513222"/>
            <a:ext cx="4134941" cy="1828549"/>
          </a:xfrm>
          <a:prstGeom prst="rect">
            <a:avLst/>
          </a:prstGeom>
        </p:spPr>
      </p:pic>
      <p:pic>
        <p:nvPicPr>
          <p:cNvPr id="15" name="Picture 14" descr="A screen shot of a computer code&#10;&#10;AI-generated content may be incorrect.">
            <a:extLst>
              <a:ext uri="{FF2B5EF4-FFF2-40B4-BE49-F238E27FC236}">
                <a16:creationId xmlns:a16="http://schemas.microsoft.com/office/drawing/2014/main" id="{7613B7FA-9FBE-EEC5-732C-FBC4A5FA8A09}"/>
              </a:ext>
            </a:extLst>
          </p:cNvPr>
          <p:cNvPicPr>
            <a:picLocks noChangeAspect="1"/>
          </p:cNvPicPr>
          <p:nvPr/>
        </p:nvPicPr>
        <p:blipFill>
          <a:blip r:embed="rId4"/>
          <a:stretch>
            <a:fillRect/>
          </a:stretch>
        </p:blipFill>
        <p:spPr>
          <a:xfrm>
            <a:off x="4346498" y="5341771"/>
            <a:ext cx="4797502" cy="1516228"/>
          </a:xfrm>
          <a:prstGeom prst="rect">
            <a:avLst/>
          </a:prstGeom>
        </p:spPr>
      </p:pic>
    </p:spTree>
    <p:extLst>
      <p:ext uri="{BB962C8B-B14F-4D97-AF65-F5344CB8AC3E}">
        <p14:creationId xmlns:p14="http://schemas.microsoft.com/office/powerpoint/2010/main" val="453287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70C0">
            <a:alpha val="5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Introduce Local Extension</a:t>
            </a:r>
            <a:endParaRPr dirty="0"/>
          </a:p>
        </p:txBody>
      </p:sp>
      <p:sp>
        <p:nvSpPr>
          <p:cNvPr id="3" name="Content Placeholder 2"/>
          <p:cNvSpPr>
            <a:spLocks noGrp="1"/>
          </p:cNvSpPr>
          <p:nvPr>
            <p:ph idx="1"/>
          </p:nvPr>
        </p:nvSpPr>
        <p:spPr>
          <a:xfrm>
            <a:off x="301752" y="1417638"/>
            <a:ext cx="8727948" cy="5440362"/>
          </a:xfrm>
        </p:spPr>
        <p:txBody>
          <a:bodyPr>
            <a:normAutofit fontScale="77500" lnSpcReduction="20000"/>
          </a:bodyPr>
          <a:lstStyle/>
          <a:p>
            <a:r>
              <a:rPr lang="en-US" dirty="0"/>
              <a:t>How to Refactor?</a:t>
            </a:r>
          </a:p>
          <a:p>
            <a:pPr marL="971550" lvl="1" indent="-514350">
              <a:buFont typeface="+mj-lt"/>
              <a:buAutoNum type="arabicPeriod"/>
            </a:pPr>
            <a:r>
              <a:rPr lang="en-US" dirty="0"/>
              <a:t>Create a new extension class:</a:t>
            </a:r>
          </a:p>
          <a:p>
            <a:pPr marL="1371600" lvl="2" indent="-514350"/>
            <a:r>
              <a:rPr lang="en-US" dirty="0"/>
              <a:t>Option A: Make it a child of the utility class.</a:t>
            </a:r>
          </a:p>
          <a:p>
            <a:pPr marL="1371600" lvl="2" indent="-514350"/>
            <a:r>
              <a:rPr lang="en-US" dirty="0"/>
              <a:t>Option B: If you have decided to make a wrapper, create a field in it for storing the utility class object to which delegation will be made. When using this option, you will need to also create methods that repeat the public methods of the utility class and contain simple delegation to the methods of the utility object.</a:t>
            </a:r>
          </a:p>
          <a:p>
            <a:pPr marL="971550" lvl="1" indent="-514350">
              <a:buFont typeface="+mj-lt"/>
              <a:buAutoNum type="arabicPeriod"/>
            </a:pPr>
            <a:r>
              <a:rPr lang="en-US" dirty="0"/>
              <a:t>Create a constructor that uses the parameters of the constructor of the utility class.</a:t>
            </a:r>
          </a:p>
          <a:p>
            <a:pPr marL="971550" lvl="1" indent="-514350">
              <a:buFont typeface="+mj-lt"/>
              <a:buAutoNum type="arabicPeriod"/>
            </a:pPr>
            <a:r>
              <a:rPr lang="en-US" dirty="0"/>
              <a:t>Also create an alternative “converting” constructor that takes only the object of the original class in its parameters. This will help to substitute the extension for the objects of the original class.</a:t>
            </a:r>
          </a:p>
          <a:p>
            <a:pPr marL="971550" lvl="1" indent="-514350">
              <a:buFont typeface="+mj-lt"/>
              <a:buAutoNum type="arabicPeriod"/>
            </a:pPr>
            <a:r>
              <a:rPr lang="en-US" dirty="0"/>
              <a:t>Create new extended methods in the class. Move foreign methods from other classes to this class or else delete the foreign methods if their functionality is already present in the extension.</a:t>
            </a:r>
          </a:p>
          <a:p>
            <a:pPr marL="971550" lvl="1" indent="-514350">
              <a:buFont typeface="+mj-lt"/>
              <a:buAutoNum type="arabicPeriod"/>
            </a:pPr>
            <a:r>
              <a:rPr lang="en-US" dirty="0"/>
              <a:t>Replace use of the utility class with the new extension class in places where its functionality is needed.</a:t>
            </a:r>
          </a:p>
        </p:txBody>
      </p:sp>
    </p:spTree>
    <p:extLst>
      <p:ext uri="{BB962C8B-B14F-4D97-AF65-F5344CB8AC3E}">
        <p14:creationId xmlns:p14="http://schemas.microsoft.com/office/powerpoint/2010/main" val="3106941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7030A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Data</a:t>
            </a:r>
            <a:endParaRPr dirty="0"/>
          </a:p>
        </p:txBody>
      </p:sp>
      <p:sp>
        <p:nvSpPr>
          <p:cNvPr id="3" name="Content Placeholder 2"/>
          <p:cNvSpPr>
            <a:spLocks noGrp="1"/>
          </p:cNvSpPr>
          <p:nvPr>
            <p:ph idx="1"/>
          </p:nvPr>
        </p:nvSpPr>
        <p:spPr>
          <a:xfrm>
            <a:off x="301752" y="1417638"/>
            <a:ext cx="8727948" cy="5440362"/>
          </a:xfrm>
        </p:spPr>
        <p:txBody>
          <a:bodyPr>
            <a:normAutofit fontScale="55000" lnSpcReduction="20000"/>
          </a:bodyPr>
          <a:lstStyle/>
          <a:p>
            <a:r>
              <a:rPr lang="en-US" dirty="0"/>
              <a:t>These refactoring techniques help with data handling, replacing primitives with rich class functionality.</a:t>
            </a:r>
          </a:p>
          <a:p>
            <a:r>
              <a:rPr lang="en-US" dirty="0"/>
              <a:t>Another important result is untangling of class associations, which makes classes more portable and reusable.</a:t>
            </a:r>
          </a:p>
          <a:p>
            <a:r>
              <a:rPr lang="en-US" dirty="0"/>
              <a:t>Techniques:</a:t>
            </a:r>
          </a:p>
          <a:p>
            <a:pPr lvl="1"/>
            <a:r>
              <a:rPr lang="en-US" dirty="0"/>
              <a:t>Self Encapsulate Field</a:t>
            </a:r>
          </a:p>
          <a:p>
            <a:pPr lvl="1"/>
            <a:r>
              <a:rPr lang="en-US" dirty="0"/>
              <a:t>Replace Data Value with Object</a:t>
            </a:r>
          </a:p>
          <a:p>
            <a:pPr lvl="1"/>
            <a:r>
              <a:rPr lang="en-US" dirty="0"/>
              <a:t>Change Value to Reference</a:t>
            </a:r>
          </a:p>
          <a:p>
            <a:pPr lvl="1"/>
            <a:r>
              <a:rPr lang="en-US" dirty="0"/>
              <a:t>Change Reference to Value</a:t>
            </a:r>
          </a:p>
          <a:p>
            <a:pPr lvl="1"/>
            <a:r>
              <a:rPr lang="en-US" dirty="0"/>
              <a:t>Replace Array with Object</a:t>
            </a:r>
          </a:p>
          <a:p>
            <a:pPr lvl="1"/>
            <a:r>
              <a:rPr lang="en-US" dirty="0"/>
              <a:t>Duplicate Observed Data</a:t>
            </a:r>
          </a:p>
          <a:p>
            <a:pPr lvl="1"/>
            <a:r>
              <a:rPr lang="en-US" dirty="0"/>
              <a:t>Change Unidirectional Association to Bidirectional</a:t>
            </a:r>
          </a:p>
          <a:p>
            <a:pPr lvl="1"/>
            <a:r>
              <a:rPr lang="en-US" dirty="0"/>
              <a:t>Change Bidirectional Association to Unidirectional</a:t>
            </a:r>
          </a:p>
          <a:p>
            <a:pPr lvl="1"/>
            <a:r>
              <a:rPr lang="en-US" dirty="0"/>
              <a:t>Replace Magic Number with Symbolic Constant</a:t>
            </a:r>
          </a:p>
          <a:p>
            <a:pPr lvl="1"/>
            <a:r>
              <a:rPr lang="en-US" dirty="0"/>
              <a:t>Encapsulate Field</a:t>
            </a:r>
          </a:p>
          <a:p>
            <a:pPr lvl="1"/>
            <a:r>
              <a:rPr lang="en-US" dirty="0"/>
              <a:t>Encapsulate Collection</a:t>
            </a:r>
          </a:p>
          <a:p>
            <a:pPr lvl="1"/>
            <a:r>
              <a:rPr lang="en-US" dirty="0"/>
              <a:t>Replace Type Code with Class</a:t>
            </a:r>
          </a:p>
          <a:p>
            <a:pPr lvl="1"/>
            <a:r>
              <a:rPr lang="en-US" dirty="0"/>
              <a:t>Replace Type Code with Subclasses</a:t>
            </a:r>
          </a:p>
          <a:p>
            <a:pPr lvl="1"/>
            <a:r>
              <a:rPr lang="en-US" dirty="0"/>
              <a:t>Replace Type Code with State/Strategy</a:t>
            </a:r>
          </a:p>
          <a:p>
            <a:pPr lvl="1"/>
            <a:r>
              <a:rPr lang="en-US" dirty="0"/>
              <a:t>Replace Subclass with Fields</a:t>
            </a:r>
          </a:p>
        </p:txBody>
      </p:sp>
    </p:spTree>
    <p:extLst>
      <p:ext uri="{BB962C8B-B14F-4D97-AF65-F5344CB8AC3E}">
        <p14:creationId xmlns:p14="http://schemas.microsoft.com/office/powerpoint/2010/main" val="1960218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Self Encapsulate Field</a:t>
            </a:r>
            <a:endParaRPr dirty="0"/>
          </a:p>
        </p:txBody>
      </p:sp>
      <p:sp>
        <p:nvSpPr>
          <p:cNvPr id="3" name="Content Placeholder 2"/>
          <p:cNvSpPr>
            <a:spLocks noGrp="1"/>
          </p:cNvSpPr>
          <p:nvPr>
            <p:ph idx="1"/>
          </p:nvPr>
        </p:nvSpPr>
        <p:spPr>
          <a:xfrm>
            <a:off x="301752" y="1417639"/>
            <a:ext cx="8385048" cy="2095582"/>
          </a:xfrm>
        </p:spPr>
        <p:txBody>
          <a:bodyPr>
            <a:normAutofit fontScale="77500" lnSpcReduction="20000"/>
          </a:bodyPr>
          <a:lstStyle/>
          <a:p>
            <a:r>
              <a:rPr lang="en-US" dirty="0"/>
              <a:t>Self-encapsulation is distinct from ordinary Encapsulate Field: the refactoring technique given here is performed on a private field.</a:t>
            </a:r>
          </a:p>
          <a:p>
            <a:r>
              <a:rPr lang="en-US" b="1" dirty="0"/>
              <a:t>Problem: </a:t>
            </a:r>
            <a:r>
              <a:rPr lang="en-US" dirty="0"/>
              <a:t>You use direct access to private fields inside a class</a:t>
            </a:r>
          </a:p>
          <a:p>
            <a:r>
              <a:rPr lang="en-US" b="1" dirty="0"/>
              <a:t>Solution: </a:t>
            </a:r>
            <a:r>
              <a:rPr lang="en-US" dirty="0"/>
              <a:t>Create a getter and setter for the field and use only them for accessing the field.</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4302207" y="3262250"/>
            <a:ext cx="661759" cy="1163702"/>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screen shot of a computer code&#10;&#10;AI-generated content may be incorrect.">
            <a:extLst>
              <a:ext uri="{FF2B5EF4-FFF2-40B4-BE49-F238E27FC236}">
                <a16:creationId xmlns:a16="http://schemas.microsoft.com/office/drawing/2014/main" id="{902009FB-874C-2140-0BD6-D0F59A7BD1C2}"/>
              </a:ext>
            </a:extLst>
          </p:cNvPr>
          <p:cNvPicPr>
            <a:picLocks noChangeAspect="1"/>
          </p:cNvPicPr>
          <p:nvPr/>
        </p:nvPicPr>
        <p:blipFill>
          <a:blip r:embed="rId2"/>
          <a:stretch>
            <a:fillRect/>
          </a:stretch>
        </p:blipFill>
        <p:spPr>
          <a:xfrm>
            <a:off x="623554" y="3513221"/>
            <a:ext cx="3305510" cy="1270844"/>
          </a:xfrm>
          <a:prstGeom prst="rect">
            <a:avLst/>
          </a:prstGeom>
        </p:spPr>
      </p:pic>
      <p:pic>
        <p:nvPicPr>
          <p:cNvPr id="7" name="Picture 6" descr="A computer screen shot of text&#10;&#10;AI-generated content may be incorrect.">
            <a:extLst>
              <a:ext uri="{FF2B5EF4-FFF2-40B4-BE49-F238E27FC236}">
                <a16:creationId xmlns:a16="http://schemas.microsoft.com/office/drawing/2014/main" id="{CE4E3036-5544-B9F5-EA2E-CF1330707890}"/>
              </a:ext>
            </a:extLst>
          </p:cNvPr>
          <p:cNvPicPr>
            <a:picLocks noChangeAspect="1"/>
          </p:cNvPicPr>
          <p:nvPr/>
        </p:nvPicPr>
        <p:blipFill>
          <a:blip r:embed="rId3"/>
          <a:stretch>
            <a:fillRect/>
          </a:stretch>
        </p:blipFill>
        <p:spPr>
          <a:xfrm>
            <a:off x="4700588" y="4174980"/>
            <a:ext cx="4436764" cy="2683020"/>
          </a:xfrm>
          <a:prstGeom prst="rect">
            <a:avLst/>
          </a:prstGeom>
        </p:spPr>
      </p:pic>
    </p:spTree>
    <p:extLst>
      <p:ext uri="{BB962C8B-B14F-4D97-AF65-F5344CB8AC3E}">
        <p14:creationId xmlns:p14="http://schemas.microsoft.com/office/powerpoint/2010/main" val="1171965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Self Encapsulate Field</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Why Refactor?</a:t>
            </a:r>
          </a:p>
          <a:p>
            <a:pPr lvl="1"/>
            <a:r>
              <a:rPr lang="en-US" dirty="0"/>
              <a:t>Sometimes directly accessing a private field inside a class just isn’t flexible enough. You want to be able to initiate a field value when the first query is made or perform certain operations on new values of the field when they’re assigned or maybe do all this in various ways in subclasses.</a:t>
            </a:r>
          </a:p>
        </p:txBody>
      </p:sp>
    </p:spTree>
    <p:extLst>
      <p:ext uri="{BB962C8B-B14F-4D97-AF65-F5344CB8AC3E}">
        <p14:creationId xmlns:p14="http://schemas.microsoft.com/office/powerpoint/2010/main" val="1602304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Self Encapsulate Field</a:t>
            </a:r>
            <a:endParaRPr dirty="0"/>
          </a:p>
        </p:txBody>
      </p:sp>
      <p:sp>
        <p:nvSpPr>
          <p:cNvPr id="3" name="Content Placeholder 2"/>
          <p:cNvSpPr>
            <a:spLocks noGrp="1"/>
          </p:cNvSpPr>
          <p:nvPr>
            <p:ph idx="1"/>
          </p:nvPr>
        </p:nvSpPr>
        <p:spPr>
          <a:xfrm>
            <a:off x="301751" y="1299412"/>
            <a:ext cx="8709901" cy="5402178"/>
          </a:xfrm>
        </p:spPr>
        <p:txBody>
          <a:bodyPr>
            <a:normAutofit fontScale="92500"/>
          </a:bodyPr>
          <a:lstStyle/>
          <a:p>
            <a:r>
              <a:rPr lang="en-US" dirty="0"/>
              <a:t>Benefits</a:t>
            </a:r>
          </a:p>
          <a:p>
            <a:pPr lvl="1"/>
            <a:r>
              <a:rPr lang="en-US" dirty="0"/>
              <a:t>Indirect access to fields is when a field is acted on via access methods (getters and setters). This approach is much more flexible than direct access to fields.</a:t>
            </a:r>
          </a:p>
          <a:p>
            <a:pPr lvl="2"/>
            <a:r>
              <a:rPr lang="en-US" dirty="0"/>
              <a:t>First, you can perform complex operations when data in the field is set or received. Lazy initialization and validation of field values are easily implemented inside field getters and setters.</a:t>
            </a:r>
          </a:p>
          <a:p>
            <a:pPr lvl="2"/>
            <a:r>
              <a:rPr lang="en-US" dirty="0"/>
              <a:t>Second and more crucially, you can redefine getters and setters in subclasses.</a:t>
            </a:r>
          </a:p>
          <a:p>
            <a:pPr lvl="1"/>
            <a:r>
              <a:rPr lang="en-US" dirty="0"/>
              <a:t>You have the option of not implementing a setter for a field at all. The field value will be specified only in the constructor, thus making the field unchangeable throughout the entire object lifespan.</a:t>
            </a:r>
            <a:endParaRPr dirty="0"/>
          </a:p>
        </p:txBody>
      </p:sp>
    </p:spTree>
    <p:extLst>
      <p:ext uri="{BB962C8B-B14F-4D97-AF65-F5344CB8AC3E}">
        <p14:creationId xmlns:p14="http://schemas.microsoft.com/office/powerpoint/2010/main" val="3346842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Self Encapsulate Field</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Drawbacks</a:t>
            </a:r>
          </a:p>
          <a:p>
            <a:pPr lvl="1"/>
            <a:r>
              <a:rPr lang="en-US" dirty="0"/>
              <a:t>When direct access to fields is used, code looks simpler and more presentable, although flexibility is diminished.</a:t>
            </a:r>
          </a:p>
          <a:p>
            <a:pPr lvl="1"/>
            <a:endParaRPr lang="en-US" dirty="0"/>
          </a:p>
          <a:p>
            <a:r>
              <a:rPr lang="en-US" dirty="0"/>
              <a:t>How to Refactor?</a:t>
            </a:r>
          </a:p>
          <a:p>
            <a:pPr marL="971550" lvl="1" indent="-514350">
              <a:buFont typeface="+mj-lt"/>
              <a:buAutoNum type="arabicPeriod"/>
            </a:pPr>
            <a:r>
              <a:rPr lang="en-US" dirty="0"/>
              <a:t>Create a getter (and optional setter) for the field. They should be either protected or public.</a:t>
            </a:r>
          </a:p>
          <a:p>
            <a:pPr marL="971550" lvl="1" indent="-514350">
              <a:buFont typeface="+mj-lt"/>
              <a:buAutoNum type="arabicPeriod"/>
            </a:pPr>
            <a:r>
              <a:rPr lang="en-US" dirty="0"/>
              <a:t>Find all direct invocations of the field and replace them with getter and setter calls.</a:t>
            </a:r>
          </a:p>
        </p:txBody>
      </p:sp>
    </p:spTree>
    <p:extLst>
      <p:ext uri="{BB962C8B-B14F-4D97-AF65-F5344CB8AC3E}">
        <p14:creationId xmlns:p14="http://schemas.microsoft.com/office/powerpoint/2010/main" val="2148647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Data Value with Object</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A class (or group of classes) contains a data field. The field has its own behavior and associated data.</a:t>
            </a:r>
          </a:p>
          <a:p>
            <a:r>
              <a:rPr lang="en-US" b="1" dirty="0"/>
              <a:t>Solution: </a:t>
            </a:r>
            <a:r>
              <a:rPr lang="en-US" dirty="0"/>
              <a:t>Create a new class, place the old field and its behavior in the class, and store the object of the class in the original class.</a:t>
            </a:r>
            <a:endParaRPr dirty="0"/>
          </a:p>
        </p:txBody>
      </p:sp>
      <p:pic>
        <p:nvPicPr>
          <p:cNvPr id="5" name="Picture 4" descr="A white rectangular object with black text&#10;&#10;AI-generated content may be incorrect.">
            <a:extLst>
              <a:ext uri="{FF2B5EF4-FFF2-40B4-BE49-F238E27FC236}">
                <a16:creationId xmlns:a16="http://schemas.microsoft.com/office/drawing/2014/main" id="{C59A68CC-7E2B-629A-59CA-9E37B9C3D174}"/>
              </a:ext>
            </a:extLst>
          </p:cNvPr>
          <p:cNvPicPr>
            <a:picLocks noChangeAspect="1"/>
          </p:cNvPicPr>
          <p:nvPr/>
        </p:nvPicPr>
        <p:blipFill>
          <a:blip r:embed="rId2"/>
          <a:stretch>
            <a:fillRect/>
          </a:stretch>
        </p:blipFill>
        <p:spPr>
          <a:xfrm>
            <a:off x="238315" y="3500931"/>
            <a:ext cx="8753304" cy="2342657"/>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1628294">
            <a:off x="3523040" y="3785668"/>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9954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Data Value with Object</a:t>
            </a:r>
            <a:endParaRPr dirty="0"/>
          </a:p>
        </p:txBody>
      </p:sp>
      <p:sp>
        <p:nvSpPr>
          <p:cNvPr id="3" name="Content Placeholder 2"/>
          <p:cNvSpPr>
            <a:spLocks noGrp="1"/>
          </p:cNvSpPr>
          <p:nvPr>
            <p:ph idx="1"/>
          </p:nvPr>
        </p:nvSpPr>
        <p:spPr>
          <a:xfrm>
            <a:off x="301751" y="1299412"/>
            <a:ext cx="8709901" cy="5402178"/>
          </a:xfrm>
        </p:spPr>
        <p:txBody>
          <a:bodyPr>
            <a:normAutofit fontScale="92500" lnSpcReduction="20000"/>
          </a:bodyPr>
          <a:lstStyle/>
          <a:p>
            <a:r>
              <a:rPr lang="en-US" dirty="0"/>
              <a:t>Why Refactor?</a:t>
            </a:r>
          </a:p>
          <a:p>
            <a:pPr lvl="1"/>
            <a:r>
              <a:rPr lang="en-US" dirty="0"/>
              <a:t>This refactoring is basically a special case of </a:t>
            </a:r>
            <a:r>
              <a:rPr lang="en-US" b="1" dirty="0"/>
              <a:t>Extract Class</a:t>
            </a:r>
            <a:r>
              <a:rPr lang="en-US" dirty="0"/>
              <a:t>. What makes it different is the cause of the refactoring.</a:t>
            </a:r>
          </a:p>
          <a:p>
            <a:pPr lvl="1"/>
            <a:r>
              <a:rPr lang="en-US" dirty="0"/>
              <a:t>In </a:t>
            </a:r>
            <a:r>
              <a:rPr lang="en-US" b="1" dirty="0"/>
              <a:t>Extract Class</a:t>
            </a:r>
            <a:r>
              <a:rPr lang="en-US" dirty="0"/>
              <a:t>, we have a single class that’s responsible for different things and we want to split up its responsibilities.</a:t>
            </a:r>
          </a:p>
          <a:p>
            <a:pPr lvl="1"/>
            <a:r>
              <a:rPr lang="en-US" dirty="0"/>
              <a:t>With replacement of a data value with an object, we have a primitive field (number, string, etc.) that’s no longer so simple due to growth of the program and now has associated data and behaviors. On the one hand, there’s nothing scary about these fields in and of themselves. However, this fields-and-behaviors family can be present in several classes simultaneously, creating duplicate code.</a:t>
            </a:r>
          </a:p>
          <a:p>
            <a:pPr lvl="1"/>
            <a:r>
              <a:rPr lang="en-US" dirty="0"/>
              <a:t>Therefore, for all this we create a new class and move both the field and the related data and behaviors to it.</a:t>
            </a:r>
          </a:p>
        </p:txBody>
      </p:sp>
    </p:spTree>
    <p:extLst>
      <p:ext uri="{BB962C8B-B14F-4D97-AF65-F5344CB8AC3E}">
        <p14:creationId xmlns:p14="http://schemas.microsoft.com/office/powerpoint/2010/main" val="1714635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Data Value with Object</a:t>
            </a:r>
            <a:endParaRPr dirty="0"/>
          </a:p>
        </p:txBody>
      </p:sp>
      <p:sp>
        <p:nvSpPr>
          <p:cNvPr id="3" name="Content Placeholder 2"/>
          <p:cNvSpPr>
            <a:spLocks noGrp="1"/>
          </p:cNvSpPr>
          <p:nvPr>
            <p:ph idx="1"/>
          </p:nvPr>
        </p:nvSpPr>
        <p:spPr>
          <a:xfrm>
            <a:off x="301752" y="1417638"/>
            <a:ext cx="8385048" cy="5440362"/>
          </a:xfrm>
        </p:spPr>
        <p:txBody>
          <a:bodyPr>
            <a:normAutofit fontScale="77500" lnSpcReduction="20000"/>
          </a:bodyPr>
          <a:lstStyle/>
          <a:p>
            <a:r>
              <a:rPr lang="en-US" dirty="0"/>
              <a:t>Benefits</a:t>
            </a:r>
          </a:p>
          <a:p>
            <a:pPr lvl="1"/>
            <a:r>
              <a:rPr lang="en-US" dirty="0"/>
              <a:t>Improves relatedness inside classes. Data and the relevant behaviors are inside a single class.</a:t>
            </a:r>
          </a:p>
          <a:p>
            <a:pPr lvl="1"/>
            <a:endParaRPr lang="en-US" dirty="0"/>
          </a:p>
          <a:p>
            <a:r>
              <a:rPr lang="en-US" dirty="0"/>
              <a:t>How to Refactor?</a:t>
            </a:r>
          </a:p>
          <a:p>
            <a:pPr lvl="1"/>
            <a:r>
              <a:rPr lang="en-US" dirty="0"/>
              <a:t>Before you begin with refactoring, see if there are direct references to the field from within the class. If so, use Self Encapsulate Field to hide it in the original class.</a:t>
            </a:r>
          </a:p>
          <a:p>
            <a:pPr marL="1371600" lvl="2" indent="-514350">
              <a:buFont typeface="+mj-lt"/>
              <a:buAutoNum type="arabicPeriod"/>
            </a:pPr>
            <a:r>
              <a:rPr lang="en-US" dirty="0"/>
              <a:t>Create a new class and copy your field and relevant getter to it. In addition, create a constructor that accepts the simple value of the field. This class won’t have a setter since each new field value that’s sent to the original class will create a new value object.</a:t>
            </a:r>
          </a:p>
          <a:p>
            <a:pPr marL="1371600" lvl="2" indent="-514350">
              <a:buFont typeface="+mj-lt"/>
              <a:buAutoNum type="arabicPeriod"/>
            </a:pPr>
            <a:r>
              <a:rPr lang="en-US" dirty="0"/>
              <a:t>In the original class, change the field type to the new class.</a:t>
            </a:r>
          </a:p>
          <a:p>
            <a:pPr marL="1371600" lvl="2" indent="-514350">
              <a:buFont typeface="+mj-lt"/>
              <a:buAutoNum type="arabicPeriod"/>
            </a:pPr>
            <a:r>
              <a:rPr lang="en-US" dirty="0"/>
              <a:t>In the getter in the original class, invoke the getter of the associated object.</a:t>
            </a:r>
          </a:p>
          <a:p>
            <a:pPr marL="1371600" lvl="2" indent="-514350">
              <a:buFont typeface="+mj-lt"/>
              <a:buAutoNum type="arabicPeriod"/>
            </a:pPr>
            <a:r>
              <a:rPr lang="en-US" dirty="0"/>
              <a:t>In the setter, create a new value object. You may need to also create a new object in the constructor if initial values had been set there for the field previously.</a:t>
            </a:r>
          </a:p>
        </p:txBody>
      </p:sp>
    </p:spTree>
    <p:extLst>
      <p:ext uri="{BB962C8B-B14F-4D97-AF65-F5344CB8AC3E}">
        <p14:creationId xmlns:p14="http://schemas.microsoft.com/office/powerpoint/2010/main" val="2590892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Data Value with Object</a:t>
            </a:r>
            <a:endParaRPr dirty="0"/>
          </a:p>
        </p:txBody>
      </p:sp>
      <p:sp>
        <p:nvSpPr>
          <p:cNvPr id="3" name="Content Placeholder 2"/>
          <p:cNvSpPr>
            <a:spLocks noGrp="1"/>
          </p:cNvSpPr>
          <p:nvPr>
            <p:ph idx="1"/>
          </p:nvPr>
        </p:nvSpPr>
        <p:spPr>
          <a:xfrm>
            <a:off x="301752" y="1417638"/>
            <a:ext cx="8385048" cy="5440362"/>
          </a:xfrm>
        </p:spPr>
        <p:txBody>
          <a:bodyPr>
            <a:normAutofit lnSpcReduction="10000"/>
          </a:bodyPr>
          <a:lstStyle/>
          <a:p>
            <a:r>
              <a:rPr lang="en-US" dirty="0"/>
              <a:t>Next Steps</a:t>
            </a:r>
          </a:p>
          <a:p>
            <a:pPr lvl="1"/>
            <a:r>
              <a:rPr lang="en-US" dirty="0"/>
              <a:t>After applying this refactoring technique, it’s wise to apply Change Value to Reference on the field that contains the object. This allows storing a reference to a single object that corresponds to a value instead of storing dozens of objects for one and the same value.</a:t>
            </a:r>
          </a:p>
          <a:p>
            <a:pPr lvl="1"/>
            <a:r>
              <a:rPr lang="en-US" dirty="0"/>
              <a:t>Most often this approach is needed when you want to have one object be responsible for one real-world object (such as users, orders, documents and so forth). At the same time, this approach won’t be useful for objects such as dates, money, ranges, etc.</a:t>
            </a:r>
          </a:p>
        </p:txBody>
      </p:sp>
    </p:spTree>
    <p:extLst>
      <p:ext uri="{BB962C8B-B14F-4D97-AF65-F5344CB8AC3E}">
        <p14:creationId xmlns:p14="http://schemas.microsoft.com/office/powerpoint/2010/main" val="184985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Method</a:t>
            </a:r>
            <a:endParaRPr dirty="0"/>
          </a:p>
        </p:txBody>
      </p:sp>
      <p:sp>
        <p:nvSpPr>
          <p:cNvPr id="3" name="Content Placeholder 2"/>
          <p:cNvSpPr>
            <a:spLocks noGrp="1"/>
          </p:cNvSpPr>
          <p:nvPr>
            <p:ph idx="1"/>
          </p:nvPr>
        </p:nvSpPr>
        <p:spPr>
          <a:xfrm>
            <a:off x="301752" y="1417638"/>
            <a:ext cx="8385048" cy="5165723"/>
          </a:xfrm>
        </p:spPr>
        <p:txBody>
          <a:bodyPr>
            <a:normAutofit fontScale="92500" lnSpcReduction="20000"/>
          </a:bodyPr>
          <a:lstStyle/>
          <a:p>
            <a:r>
              <a:rPr lang="en-US" dirty="0"/>
              <a:t>Why Refactor?</a:t>
            </a:r>
          </a:p>
          <a:p>
            <a:pPr lvl="1"/>
            <a:r>
              <a:rPr lang="en-US" dirty="0"/>
              <a:t>A method simply delegates to another method. In itself, this delegation is no problem. But when there are many such methods, they become a confusing tangle that’s hard to sort through.</a:t>
            </a:r>
          </a:p>
          <a:p>
            <a:pPr lvl="1"/>
            <a:r>
              <a:rPr lang="en-US" dirty="0"/>
              <a:t>Often methods aren’t too short originally but become that way as changes are made to the program. So don’t be shy about getting rid of methods that have outlived their use.</a:t>
            </a:r>
          </a:p>
          <a:p>
            <a:pPr lvl="1"/>
            <a:endParaRPr lang="en-US" dirty="0"/>
          </a:p>
          <a:p>
            <a:r>
              <a:rPr lang="en-US" dirty="0"/>
              <a:t>Benefits</a:t>
            </a:r>
          </a:p>
          <a:p>
            <a:pPr lvl="1"/>
            <a:r>
              <a:rPr lang="en-US" dirty="0"/>
              <a:t>By minimizing the number of unneeded methods, you make the code more straightforward.</a:t>
            </a:r>
          </a:p>
          <a:p>
            <a:pPr lvl="1"/>
            <a:endParaRPr lang="en-US" dirty="0"/>
          </a:p>
          <a:p>
            <a:pPr lvl="1"/>
            <a:endParaRPr dirty="0"/>
          </a:p>
        </p:txBody>
      </p:sp>
    </p:spTree>
    <p:extLst>
      <p:ext uri="{BB962C8B-B14F-4D97-AF65-F5344CB8AC3E}">
        <p14:creationId xmlns:p14="http://schemas.microsoft.com/office/powerpoint/2010/main" val="8988287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34943-06D8-F897-781B-0D0DBB0C18B9}"/>
              </a:ext>
            </a:extLst>
          </p:cNvPr>
          <p:cNvPicPr>
            <a:picLocks noChangeAspect="1"/>
          </p:cNvPicPr>
          <p:nvPr/>
        </p:nvPicPr>
        <p:blipFill>
          <a:blip r:embed="rId2"/>
          <a:stretch>
            <a:fillRect/>
          </a:stretch>
        </p:blipFill>
        <p:spPr>
          <a:xfrm>
            <a:off x="457200" y="3880369"/>
            <a:ext cx="8338405" cy="991669"/>
          </a:xfrm>
          <a:prstGeom prst="rect">
            <a:avLst/>
          </a:prstGeom>
        </p:spPr>
      </p:pic>
      <p:sp>
        <p:nvSpPr>
          <p:cNvPr id="2" name="Title 1"/>
          <p:cNvSpPr>
            <a:spLocks noGrp="1"/>
          </p:cNvSpPr>
          <p:nvPr>
            <p:ph type="title"/>
          </p:nvPr>
        </p:nvSpPr>
        <p:spPr/>
        <p:txBody>
          <a:bodyPr/>
          <a:lstStyle/>
          <a:p>
            <a:r>
              <a:rPr lang="en-US" dirty="0"/>
              <a:t> Change Value to Reference</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So, you have many identical instances of a single class that you need to replace with a single object.</a:t>
            </a:r>
          </a:p>
          <a:p>
            <a:r>
              <a:rPr lang="en-US" b="1" dirty="0"/>
              <a:t>Solution: </a:t>
            </a:r>
            <a:r>
              <a:rPr lang="en-US" dirty="0"/>
              <a:t>Convert the identical objects to a single reference object.</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3683824">
            <a:off x="4380418" y="3412639"/>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9510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Change Value to Reference</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10000"/>
          </a:bodyPr>
          <a:lstStyle/>
          <a:p>
            <a:r>
              <a:rPr lang="en-US" dirty="0"/>
              <a:t>In many systems, objects can be classified as either values or references.</a:t>
            </a:r>
          </a:p>
          <a:p>
            <a:pPr lvl="1"/>
            <a:r>
              <a:rPr lang="en-US" dirty="0"/>
              <a:t>References: when one real-world object corresponds to only one object in the program. References are usually user/order/product/etc. objects.</a:t>
            </a:r>
          </a:p>
          <a:p>
            <a:pPr lvl="1"/>
            <a:r>
              <a:rPr lang="en-US" dirty="0"/>
              <a:t>Values: one real-world object corresponds to multiple objects in the program. These objects could be dates, phone numbers, addresses, colors, and the like.</a:t>
            </a:r>
          </a:p>
          <a:p>
            <a:r>
              <a:rPr lang="en-US" dirty="0"/>
              <a:t>The selection of reference vs. value isn’t always clear-cut. Sometimes there’s a simple value with a small amount of unchanging data. Then it becomes necessary to add changeable data and pass these changes every time the object is accessed. In this case it becomes necessary to convert it to a reference.</a:t>
            </a:r>
            <a:endParaRPr dirty="0"/>
          </a:p>
        </p:txBody>
      </p:sp>
    </p:spTree>
    <p:extLst>
      <p:ext uri="{BB962C8B-B14F-4D97-AF65-F5344CB8AC3E}">
        <p14:creationId xmlns:p14="http://schemas.microsoft.com/office/powerpoint/2010/main" val="41415762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Change Value to Reference</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Benefits</a:t>
            </a:r>
          </a:p>
          <a:p>
            <a:pPr lvl="1"/>
            <a:r>
              <a:rPr lang="en-US" dirty="0"/>
              <a:t>An object contains all the most current information about a particular entity. If the object is changed in one part of the program, these changes are accessible from the other parts of the program that make use of the object.</a:t>
            </a:r>
          </a:p>
          <a:p>
            <a:pPr lvl="1"/>
            <a:endParaRPr lang="en-US" dirty="0"/>
          </a:p>
          <a:p>
            <a:r>
              <a:rPr lang="en-US" dirty="0"/>
              <a:t>Drawbacks</a:t>
            </a:r>
          </a:p>
          <a:p>
            <a:pPr lvl="1"/>
            <a:r>
              <a:rPr lang="en-US" dirty="0"/>
              <a:t>References are much harder to implement.</a:t>
            </a:r>
          </a:p>
        </p:txBody>
      </p:sp>
    </p:spTree>
    <p:extLst>
      <p:ext uri="{BB962C8B-B14F-4D97-AF65-F5344CB8AC3E}">
        <p14:creationId xmlns:p14="http://schemas.microsoft.com/office/powerpoint/2010/main" val="4970694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Change Value to Reference</a:t>
            </a:r>
            <a:endParaRPr dirty="0"/>
          </a:p>
        </p:txBody>
      </p:sp>
      <p:sp>
        <p:nvSpPr>
          <p:cNvPr id="3" name="Content Placeholder 2"/>
          <p:cNvSpPr>
            <a:spLocks noGrp="1"/>
          </p:cNvSpPr>
          <p:nvPr>
            <p:ph idx="1"/>
          </p:nvPr>
        </p:nvSpPr>
        <p:spPr>
          <a:xfrm>
            <a:off x="301752" y="1417638"/>
            <a:ext cx="8385048" cy="5440362"/>
          </a:xfrm>
        </p:spPr>
        <p:txBody>
          <a:bodyPr>
            <a:normAutofit fontScale="85000" lnSpcReduction="10000"/>
          </a:bodyPr>
          <a:lstStyle/>
          <a:p>
            <a:r>
              <a:rPr lang="en-US" dirty="0"/>
              <a:t>How to Refactor?</a:t>
            </a:r>
          </a:p>
          <a:p>
            <a:pPr marL="971550" lvl="1" indent="-514350">
              <a:buFont typeface="+mj-lt"/>
              <a:buAutoNum type="arabicPeriod"/>
            </a:pPr>
            <a:r>
              <a:rPr lang="en-US" dirty="0"/>
              <a:t>Use </a:t>
            </a:r>
            <a:r>
              <a:rPr lang="en-US" b="1" dirty="0"/>
              <a:t>Replace Constructor with Factory Method </a:t>
            </a:r>
            <a:r>
              <a:rPr lang="en-US" dirty="0"/>
              <a:t>on the class from which the references are to be generated.</a:t>
            </a:r>
          </a:p>
          <a:p>
            <a:pPr marL="971550" lvl="1" indent="-514350">
              <a:buFont typeface="+mj-lt"/>
              <a:buAutoNum type="arabicPeriod"/>
            </a:pPr>
            <a:r>
              <a:rPr lang="en-US" dirty="0"/>
              <a:t>Determine which object will be responsible for providing access to references. Instead of creating a new object, when you need one, you now need to get it from a storage object or static dictionary field.</a:t>
            </a:r>
          </a:p>
          <a:p>
            <a:pPr marL="971550" lvl="1" indent="-514350">
              <a:buFont typeface="+mj-lt"/>
              <a:buAutoNum type="arabicPeriod"/>
            </a:pPr>
            <a:r>
              <a:rPr lang="en-US" dirty="0"/>
              <a:t>Determine whether references will be created in advance or dynamically as necessary. If objects are created in advance, make sure to load them before use.</a:t>
            </a:r>
          </a:p>
          <a:p>
            <a:pPr marL="971550" lvl="1" indent="-514350">
              <a:buFont typeface="+mj-lt"/>
              <a:buAutoNum type="arabicPeriod"/>
            </a:pPr>
            <a:r>
              <a:rPr lang="en-US" dirty="0"/>
              <a:t>Change the factory method so that it returns a reference. If objects are created in advance, decide how to handle errors when a non-existent object is requested. You may also need to use Rename Method to inform that the method returns only existing objects.</a:t>
            </a:r>
          </a:p>
        </p:txBody>
      </p:sp>
    </p:spTree>
    <p:extLst>
      <p:ext uri="{BB962C8B-B14F-4D97-AF65-F5344CB8AC3E}">
        <p14:creationId xmlns:p14="http://schemas.microsoft.com/office/powerpoint/2010/main" val="2215801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Change Reference to Value</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 have a reference object that’s too small and infrequently changed to justify managing its life cycle.</a:t>
            </a:r>
          </a:p>
          <a:p>
            <a:r>
              <a:rPr lang="en-US" b="1" dirty="0"/>
              <a:t>Solution: </a:t>
            </a:r>
            <a:r>
              <a:rPr lang="en-US" dirty="0"/>
              <a:t>Turn it into a value object.</a:t>
            </a:r>
            <a:endParaRPr dirty="0"/>
          </a:p>
        </p:txBody>
      </p:sp>
      <p:pic>
        <p:nvPicPr>
          <p:cNvPr id="5" name="Picture 4" descr="A close-up of a sign&#10;&#10;AI-generated content may be incorrect.">
            <a:extLst>
              <a:ext uri="{FF2B5EF4-FFF2-40B4-BE49-F238E27FC236}">
                <a16:creationId xmlns:a16="http://schemas.microsoft.com/office/drawing/2014/main" id="{1B307779-8891-6B47-3D77-45B8F3ECD3A8}"/>
              </a:ext>
            </a:extLst>
          </p:cNvPr>
          <p:cNvPicPr>
            <a:picLocks noChangeAspect="1"/>
          </p:cNvPicPr>
          <p:nvPr/>
        </p:nvPicPr>
        <p:blipFill>
          <a:blip r:embed="rId2"/>
          <a:stretch>
            <a:fillRect/>
          </a:stretch>
        </p:blipFill>
        <p:spPr>
          <a:xfrm>
            <a:off x="118236" y="4182713"/>
            <a:ext cx="8907527" cy="1657915"/>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4089607">
            <a:off x="4690459" y="3964577"/>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31837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Change Reference to Value</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Why Refactor?</a:t>
            </a:r>
          </a:p>
          <a:p>
            <a:pPr lvl="1"/>
            <a:r>
              <a:rPr lang="en-US" dirty="0"/>
              <a:t>Inspiration to switch from a reference to a value may come from the inconvenience of working with the reference. References require management on your part:</a:t>
            </a:r>
          </a:p>
          <a:p>
            <a:pPr lvl="2"/>
            <a:r>
              <a:rPr lang="en-US" dirty="0"/>
              <a:t>They always require requesting the necessary object from storage.</a:t>
            </a:r>
          </a:p>
          <a:p>
            <a:pPr lvl="2"/>
            <a:r>
              <a:rPr lang="en-US" dirty="0"/>
              <a:t>References in memory may be inconvenient to work with.</a:t>
            </a:r>
          </a:p>
          <a:p>
            <a:pPr lvl="2"/>
            <a:r>
              <a:rPr lang="en-US" dirty="0"/>
              <a:t>Working with references is particularly difficult, compared to values, on distributed and parallel systems.</a:t>
            </a:r>
          </a:p>
          <a:p>
            <a:pPr lvl="1"/>
            <a:r>
              <a:rPr lang="en-US" dirty="0"/>
              <a:t>Values are especially useful if you would rather have unchangeable objects than objects whose state may change during their lifetime.</a:t>
            </a:r>
            <a:endParaRPr dirty="0"/>
          </a:p>
        </p:txBody>
      </p:sp>
    </p:spTree>
    <p:extLst>
      <p:ext uri="{BB962C8B-B14F-4D97-AF65-F5344CB8AC3E}">
        <p14:creationId xmlns:p14="http://schemas.microsoft.com/office/powerpoint/2010/main" val="1273425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Change Reference to Value</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20000"/>
          </a:bodyPr>
          <a:lstStyle/>
          <a:p>
            <a:r>
              <a:rPr lang="en-US" dirty="0"/>
              <a:t>Benefits</a:t>
            </a:r>
          </a:p>
          <a:p>
            <a:pPr lvl="1"/>
            <a:r>
              <a:rPr lang="en-US" dirty="0"/>
              <a:t>One important property of objects is that they should be unchangeable. The same result should be received for each query that returns an object value. If this is true, no problems arise if there are many objects representing the same thing.</a:t>
            </a:r>
          </a:p>
          <a:p>
            <a:pPr lvl="1"/>
            <a:r>
              <a:rPr lang="en-US" dirty="0"/>
              <a:t>Values are much easier to implement.</a:t>
            </a:r>
          </a:p>
          <a:p>
            <a:endParaRPr lang="en-US" dirty="0"/>
          </a:p>
          <a:p>
            <a:r>
              <a:rPr lang="en-US" dirty="0"/>
              <a:t>Drawbacks</a:t>
            </a:r>
          </a:p>
          <a:p>
            <a:pPr lvl="1"/>
            <a:r>
              <a:rPr lang="en-US" dirty="0"/>
              <a:t>If a value is changeable, make sure if any object changes that the values in all the other objects representing the same entity are updated. This is so burdensome that it’s easier to create a reference for this purpose.</a:t>
            </a:r>
          </a:p>
        </p:txBody>
      </p:sp>
    </p:spTree>
    <p:extLst>
      <p:ext uri="{BB962C8B-B14F-4D97-AF65-F5344CB8AC3E}">
        <p14:creationId xmlns:p14="http://schemas.microsoft.com/office/powerpoint/2010/main" val="2991921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Change Reference to Value</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How to Refactor?</a:t>
            </a:r>
          </a:p>
          <a:p>
            <a:pPr marL="971550" lvl="1" indent="-514350">
              <a:buFont typeface="+mj-lt"/>
              <a:buAutoNum type="arabicPeriod"/>
            </a:pPr>
            <a:r>
              <a:rPr lang="en-US" dirty="0"/>
              <a:t>Make the object unchangeable. The object shouldn’t have any setters or other methods that change its state and data (</a:t>
            </a:r>
            <a:r>
              <a:rPr lang="en-US" b="1" dirty="0"/>
              <a:t>Remove Setting Method</a:t>
            </a:r>
            <a:r>
              <a:rPr lang="en-US" dirty="0"/>
              <a:t> may help here). The only place where data should be assigned to the fields of a value object is a constructor.</a:t>
            </a:r>
          </a:p>
          <a:p>
            <a:pPr marL="971550" lvl="1" indent="-514350">
              <a:buFont typeface="+mj-lt"/>
              <a:buAutoNum type="arabicPeriod"/>
            </a:pPr>
            <a:r>
              <a:rPr lang="en-US" dirty="0"/>
              <a:t>Create a comparison method to be able to compare two values.</a:t>
            </a:r>
          </a:p>
          <a:p>
            <a:pPr marL="971550" lvl="1" indent="-514350">
              <a:buFont typeface="+mj-lt"/>
              <a:buAutoNum type="arabicPeriod"/>
            </a:pPr>
            <a:r>
              <a:rPr lang="en-US" dirty="0"/>
              <a:t>Check whether you can delete the factory method and make the object constructor public.</a:t>
            </a:r>
          </a:p>
        </p:txBody>
      </p:sp>
    </p:spTree>
    <p:extLst>
      <p:ext uri="{BB962C8B-B14F-4D97-AF65-F5344CB8AC3E}">
        <p14:creationId xmlns:p14="http://schemas.microsoft.com/office/powerpoint/2010/main" val="1942425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Replace Array with Object</a:t>
            </a:r>
            <a:endParaRPr dirty="0"/>
          </a:p>
        </p:txBody>
      </p:sp>
      <p:sp>
        <p:nvSpPr>
          <p:cNvPr id="3" name="Content Placeholder 2"/>
          <p:cNvSpPr>
            <a:spLocks noGrp="1"/>
          </p:cNvSpPr>
          <p:nvPr>
            <p:ph idx="1"/>
          </p:nvPr>
        </p:nvSpPr>
        <p:spPr>
          <a:xfrm>
            <a:off x="301752" y="1417639"/>
            <a:ext cx="8385048" cy="2625724"/>
          </a:xfrm>
        </p:spPr>
        <p:txBody>
          <a:bodyPr>
            <a:normAutofit fontScale="92500" lnSpcReduction="20000"/>
          </a:bodyPr>
          <a:lstStyle/>
          <a:p>
            <a:r>
              <a:rPr lang="en-US" dirty="0"/>
              <a:t>This refactoring technique is a special case of Replace Data Value with Object.</a:t>
            </a:r>
          </a:p>
          <a:p>
            <a:r>
              <a:rPr lang="en-US" b="1" dirty="0"/>
              <a:t>Problem: </a:t>
            </a:r>
            <a:r>
              <a:rPr lang="en-US" dirty="0"/>
              <a:t>You have an array that contains various types of data.</a:t>
            </a:r>
          </a:p>
          <a:p>
            <a:r>
              <a:rPr lang="en-US" b="1" dirty="0"/>
              <a:t>Solution: </a:t>
            </a:r>
            <a:r>
              <a:rPr lang="en-US" dirty="0"/>
              <a:t>Replace the array with an object that will have separate fields for each element.</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3937378" y="4488849"/>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black screen with colorful text&#10;&#10;AI-generated content may be incorrect.">
            <a:extLst>
              <a:ext uri="{FF2B5EF4-FFF2-40B4-BE49-F238E27FC236}">
                <a16:creationId xmlns:a16="http://schemas.microsoft.com/office/drawing/2014/main" id="{EBAA956F-F008-EAD8-FB98-E388C2522849}"/>
              </a:ext>
            </a:extLst>
          </p:cNvPr>
          <p:cNvPicPr>
            <a:picLocks noChangeAspect="1"/>
          </p:cNvPicPr>
          <p:nvPr/>
        </p:nvPicPr>
        <p:blipFill>
          <a:blip r:embed="rId2"/>
          <a:stretch>
            <a:fillRect/>
          </a:stretch>
        </p:blipFill>
        <p:spPr>
          <a:xfrm>
            <a:off x="301752" y="3874968"/>
            <a:ext cx="3388857" cy="1399379"/>
          </a:xfrm>
          <a:prstGeom prst="rect">
            <a:avLst/>
          </a:prstGeom>
        </p:spPr>
      </p:pic>
      <p:pic>
        <p:nvPicPr>
          <p:cNvPr id="7" name="Picture 6" descr="A black background with text and symbols&#10;&#10;AI-generated content may be incorrect.">
            <a:extLst>
              <a:ext uri="{FF2B5EF4-FFF2-40B4-BE49-F238E27FC236}">
                <a16:creationId xmlns:a16="http://schemas.microsoft.com/office/drawing/2014/main" id="{DA1DDF64-6365-0361-8450-BDA592A3378A}"/>
              </a:ext>
            </a:extLst>
          </p:cNvPr>
          <p:cNvPicPr>
            <a:picLocks noChangeAspect="1"/>
          </p:cNvPicPr>
          <p:nvPr/>
        </p:nvPicPr>
        <p:blipFill>
          <a:blip r:embed="rId3"/>
          <a:stretch>
            <a:fillRect/>
          </a:stretch>
        </p:blipFill>
        <p:spPr>
          <a:xfrm>
            <a:off x="3980793" y="5506887"/>
            <a:ext cx="4706007" cy="1076475"/>
          </a:xfrm>
          <a:prstGeom prst="rect">
            <a:avLst/>
          </a:prstGeom>
        </p:spPr>
      </p:pic>
    </p:spTree>
    <p:extLst>
      <p:ext uri="{BB962C8B-B14F-4D97-AF65-F5344CB8AC3E}">
        <p14:creationId xmlns:p14="http://schemas.microsoft.com/office/powerpoint/2010/main" val="30231295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Array with Object</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Arrays are an excellent tool for storing data and collections of a single type. But if you use an array like post office boxes, storing the username in box 1 and the user’s address in box 14, you will someday be very unhappy that you did. This approach leads to catastrophic failures when somebody puts something in the wrong “box” and requires your time for figuring out which data is stored where.</a:t>
            </a:r>
          </a:p>
          <a:p>
            <a:pPr lvl="1"/>
            <a:endParaRPr lang="en-US" dirty="0"/>
          </a:p>
          <a:p>
            <a:r>
              <a:rPr lang="en-US" dirty="0"/>
              <a:t>Benefits</a:t>
            </a:r>
          </a:p>
          <a:p>
            <a:pPr lvl="1"/>
            <a:r>
              <a:rPr lang="en-US" dirty="0"/>
              <a:t>In the resulting class, you can place all associated behaviors that had been previously stored in the main class or elsewhere.</a:t>
            </a:r>
          </a:p>
          <a:p>
            <a:pPr lvl="1"/>
            <a:r>
              <a:rPr lang="en-US" dirty="0"/>
              <a:t>The fields of a class are much easier to document than the elements of an array.</a:t>
            </a:r>
            <a:endParaRPr dirty="0"/>
          </a:p>
        </p:txBody>
      </p:sp>
    </p:spTree>
    <p:extLst>
      <p:ext uri="{BB962C8B-B14F-4D97-AF65-F5344CB8AC3E}">
        <p14:creationId xmlns:p14="http://schemas.microsoft.com/office/powerpoint/2010/main" val="251353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Method</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How to Refactor?</a:t>
            </a:r>
          </a:p>
          <a:p>
            <a:pPr marL="971550" lvl="1" indent="-514350">
              <a:buFont typeface="+mj-lt"/>
              <a:buAutoNum type="arabicPeriod"/>
            </a:pPr>
            <a:r>
              <a:rPr lang="en-US" dirty="0"/>
              <a:t>Make sure that the method isn’t redefined in subclasses. If the method is redefined, refrain from this technique.</a:t>
            </a:r>
          </a:p>
          <a:p>
            <a:pPr marL="971550" lvl="1" indent="-514350">
              <a:buFont typeface="+mj-lt"/>
              <a:buAutoNum type="arabicPeriod"/>
            </a:pPr>
            <a:r>
              <a:rPr lang="en-US" dirty="0"/>
              <a:t>Find all calls to the method. Replace these calls with the content of the method.</a:t>
            </a:r>
          </a:p>
          <a:p>
            <a:pPr marL="971550" lvl="1" indent="-514350">
              <a:buFont typeface="+mj-lt"/>
              <a:buAutoNum type="arabicPeriod" startAt="3"/>
            </a:pPr>
            <a:r>
              <a:rPr lang="en-US" dirty="0"/>
              <a:t>Delete the method.</a:t>
            </a:r>
          </a:p>
        </p:txBody>
      </p:sp>
    </p:spTree>
    <p:extLst>
      <p:ext uri="{BB962C8B-B14F-4D97-AF65-F5344CB8AC3E}">
        <p14:creationId xmlns:p14="http://schemas.microsoft.com/office/powerpoint/2010/main" val="17530492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Array with Object</a:t>
            </a:r>
            <a:endParaRPr dirty="0"/>
          </a:p>
        </p:txBody>
      </p:sp>
      <p:sp>
        <p:nvSpPr>
          <p:cNvPr id="3" name="Content Placeholder 2"/>
          <p:cNvSpPr>
            <a:spLocks noGrp="1"/>
          </p:cNvSpPr>
          <p:nvPr>
            <p:ph idx="1"/>
          </p:nvPr>
        </p:nvSpPr>
        <p:spPr>
          <a:xfrm>
            <a:off x="301752" y="1417638"/>
            <a:ext cx="8385048" cy="5440362"/>
          </a:xfrm>
        </p:spPr>
        <p:txBody>
          <a:bodyPr>
            <a:normAutofit fontScale="77500" lnSpcReduction="20000"/>
          </a:bodyPr>
          <a:lstStyle/>
          <a:p>
            <a:r>
              <a:rPr lang="en-US" dirty="0"/>
              <a:t>How to Refactor?</a:t>
            </a:r>
          </a:p>
          <a:p>
            <a:pPr marL="971550" lvl="1" indent="-514350">
              <a:buFont typeface="+mj-lt"/>
              <a:buAutoNum type="arabicPeriod"/>
            </a:pPr>
            <a:r>
              <a:rPr lang="en-US" dirty="0"/>
              <a:t>Create the new class that will contain the data from the array. Place the array itself in the class as a public field.</a:t>
            </a:r>
          </a:p>
          <a:p>
            <a:pPr marL="971550" lvl="1" indent="-514350">
              <a:buFont typeface="+mj-lt"/>
              <a:buAutoNum type="arabicPeriod"/>
            </a:pPr>
            <a:r>
              <a:rPr lang="en-US" dirty="0"/>
              <a:t>Create a field for storing the object of this class in the original class. Don’t forget to also create the object itself in the place where you initiated the data array.</a:t>
            </a:r>
          </a:p>
          <a:p>
            <a:pPr marL="971550" lvl="1" indent="-514350">
              <a:buFont typeface="+mj-lt"/>
              <a:buAutoNum type="arabicPeriod"/>
            </a:pPr>
            <a:r>
              <a:rPr lang="en-US" dirty="0"/>
              <a:t>In the new class, create access methods one by one for each of the array elements. Give them self-explanatory names that indicate what they do. At the same time, replace each use of an array element in the main code with the corresponding access method.</a:t>
            </a:r>
          </a:p>
          <a:p>
            <a:pPr marL="971550" lvl="1" indent="-514350">
              <a:buFont typeface="+mj-lt"/>
              <a:buAutoNum type="arabicPeriod"/>
            </a:pPr>
            <a:r>
              <a:rPr lang="en-US" dirty="0"/>
              <a:t>When access methods have been created for all elements, make the array private.</a:t>
            </a:r>
          </a:p>
          <a:p>
            <a:pPr marL="971550" lvl="1" indent="-514350">
              <a:buFont typeface="+mj-lt"/>
              <a:buAutoNum type="arabicPeriod"/>
            </a:pPr>
            <a:r>
              <a:rPr lang="en-US" dirty="0"/>
              <a:t>For each element of the array, create a private field in the class and then change the access methods so that they use this field instead of the array.</a:t>
            </a:r>
          </a:p>
          <a:p>
            <a:pPr marL="971550" lvl="1" indent="-514350">
              <a:buFont typeface="+mj-lt"/>
              <a:buAutoNum type="arabicPeriod"/>
            </a:pPr>
            <a:r>
              <a:rPr lang="en-US" dirty="0"/>
              <a:t>When all data has been moved, delete the array.</a:t>
            </a:r>
          </a:p>
        </p:txBody>
      </p:sp>
    </p:spTree>
    <p:extLst>
      <p:ext uri="{BB962C8B-B14F-4D97-AF65-F5344CB8AC3E}">
        <p14:creationId xmlns:p14="http://schemas.microsoft.com/office/powerpoint/2010/main" val="17847408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pic>
        <p:nvPicPr>
          <p:cNvPr id="5" name="Picture 4" descr="A diagram of a function&#10;&#10;AI-generated content may be incorrect.">
            <a:extLst>
              <a:ext uri="{FF2B5EF4-FFF2-40B4-BE49-F238E27FC236}">
                <a16:creationId xmlns:a16="http://schemas.microsoft.com/office/drawing/2014/main" id="{2811C081-D753-CB17-6475-0F4C468D3785}"/>
              </a:ext>
            </a:extLst>
          </p:cNvPr>
          <p:cNvPicPr>
            <a:picLocks noChangeAspect="1"/>
          </p:cNvPicPr>
          <p:nvPr/>
        </p:nvPicPr>
        <p:blipFill>
          <a:blip r:embed="rId2"/>
          <a:stretch>
            <a:fillRect/>
          </a:stretch>
        </p:blipFill>
        <p:spPr>
          <a:xfrm>
            <a:off x="2437461" y="3429000"/>
            <a:ext cx="4113629" cy="3293996"/>
          </a:xfrm>
          <a:prstGeom prst="rect">
            <a:avLst/>
          </a:prstGeom>
        </p:spPr>
      </p:pic>
      <p:sp>
        <p:nvSpPr>
          <p:cNvPr id="2" name="Title 1"/>
          <p:cNvSpPr>
            <a:spLocks noGrp="1"/>
          </p:cNvSpPr>
          <p:nvPr>
            <p:ph type="title"/>
          </p:nvPr>
        </p:nvSpPr>
        <p:spPr/>
        <p:txBody>
          <a:bodyPr/>
          <a:lstStyle/>
          <a:p>
            <a:r>
              <a:rPr lang="en-US" dirty="0"/>
              <a:t> Duplicate Observed Data</a:t>
            </a:r>
            <a:endParaRPr dirty="0"/>
          </a:p>
        </p:txBody>
      </p:sp>
      <p:sp>
        <p:nvSpPr>
          <p:cNvPr id="3" name="Content Placeholder 2"/>
          <p:cNvSpPr>
            <a:spLocks noGrp="1"/>
          </p:cNvSpPr>
          <p:nvPr>
            <p:ph idx="1"/>
          </p:nvPr>
        </p:nvSpPr>
        <p:spPr>
          <a:xfrm>
            <a:off x="301752" y="1417639"/>
            <a:ext cx="8385048" cy="2095582"/>
          </a:xfrm>
        </p:spPr>
        <p:txBody>
          <a:bodyPr>
            <a:normAutofit fontScale="85000" lnSpcReduction="10000"/>
          </a:bodyPr>
          <a:lstStyle/>
          <a:p>
            <a:r>
              <a:rPr lang="en-US" b="1" dirty="0"/>
              <a:t>Problem: </a:t>
            </a:r>
            <a:r>
              <a:rPr lang="en-US" dirty="0"/>
              <a:t>Is domain data stored in classes responsible for the GUI?</a:t>
            </a:r>
          </a:p>
          <a:p>
            <a:r>
              <a:rPr lang="en-US" b="1" dirty="0"/>
              <a:t>Solution: </a:t>
            </a:r>
            <a:r>
              <a:rPr lang="en-US" dirty="0"/>
              <a:t>Then it’s a good idea to separate the data into separate classes, ensuring connection and synchronization between the domain class and the GUI.</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19359943" flipV="1">
            <a:off x="3994783" y="5192911"/>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306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Observed Data</a:t>
            </a:r>
            <a:endParaRPr dirty="0"/>
          </a:p>
        </p:txBody>
      </p:sp>
      <p:sp>
        <p:nvSpPr>
          <p:cNvPr id="3" name="Content Placeholder 2"/>
          <p:cNvSpPr>
            <a:spLocks noGrp="1"/>
          </p:cNvSpPr>
          <p:nvPr>
            <p:ph idx="1"/>
          </p:nvPr>
        </p:nvSpPr>
        <p:spPr>
          <a:xfrm>
            <a:off x="301751" y="1299412"/>
            <a:ext cx="8709901" cy="5402178"/>
          </a:xfrm>
        </p:spPr>
        <p:txBody>
          <a:bodyPr>
            <a:normAutofit fontScale="85000" lnSpcReduction="20000"/>
          </a:bodyPr>
          <a:lstStyle/>
          <a:p>
            <a:r>
              <a:rPr lang="en-US" dirty="0"/>
              <a:t>Why Refactor?</a:t>
            </a:r>
          </a:p>
          <a:p>
            <a:pPr lvl="1"/>
            <a:r>
              <a:rPr lang="en-US" dirty="0"/>
              <a:t>You want to have multiple interface views for the same data (for example, you have both a desktop app and a mobile app). If you fail to separate the GUI from the domain, you will have a very hard time avoiding code duplication and many mistakes.</a:t>
            </a:r>
          </a:p>
          <a:p>
            <a:pPr lvl="1"/>
            <a:endParaRPr lang="en-US" dirty="0"/>
          </a:p>
          <a:p>
            <a:r>
              <a:rPr lang="en-US" dirty="0"/>
              <a:t>Benefits</a:t>
            </a:r>
          </a:p>
          <a:p>
            <a:pPr lvl="1"/>
            <a:r>
              <a:rPr lang="en-US" dirty="0"/>
              <a:t>You split responsibility between business logic classes and presentation classes (cf. the </a:t>
            </a:r>
            <a:r>
              <a:rPr lang="en-US" b="1" dirty="0"/>
              <a:t>Single Responsibility Principle</a:t>
            </a:r>
            <a:r>
              <a:rPr lang="en-US" dirty="0"/>
              <a:t>), which makes your program more readable and understandable.</a:t>
            </a:r>
          </a:p>
          <a:p>
            <a:pPr lvl="1"/>
            <a:r>
              <a:rPr lang="en-US" dirty="0"/>
              <a:t>If you need to add a new interface view, create new presentation classes; you don’t need to touch the code of the business logic (cf. the </a:t>
            </a:r>
            <a:r>
              <a:rPr lang="en-US" b="1" dirty="0"/>
              <a:t>Open/Closed Principle</a:t>
            </a:r>
            <a:r>
              <a:rPr lang="en-US" dirty="0"/>
              <a:t>).</a:t>
            </a:r>
          </a:p>
          <a:p>
            <a:pPr lvl="1"/>
            <a:r>
              <a:rPr lang="en-US" dirty="0"/>
              <a:t>Now different people can work on the business logic and the user interfaces.</a:t>
            </a:r>
            <a:endParaRPr dirty="0"/>
          </a:p>
        </p:txBody>
      </p:sp>
    </p:spTree>
    <p:extLst>
      <p:ext uri="{BB962C8B-B14F-4D97-AF65-F5344CB8AC3E}">
        <p14:creationId xmlns:p14="http://schemas.microsoft.com/office/powerpoint/2010/main" val="3334315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Observed Data</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When Not to Use</a:t>
            </a:r>
          </a:p>
          <a:p>
            <a:pPr lvl="1"/>
            <a:r>
              <a:rPr lang="en-US" dirty="0"/>
              <a:t>This refactoring technique, which in its classic form is performed using the </a:t>
            </a:r>
            <a:r>
              <a:rPr lang="en-US" b="1" dirty="0"/>
              <a:t>Observer template</a:t>
            </a:r>
            <a:r>
              <a:rPr lang="en-US" dirty="0"/>
              <a:t>, isn’t applicable for web apps, where all classes are recreated between queries to the web server.</a:t>
            </a:r>
          </a:p>
          <a:p>
            <a:pPr lvl="1"/>
            <a:r>
              <a:rPr lang="en-US" dirty="0"/>
              <a:t>All the same, the general principle of extracting business logic into separate classes can be justified for web apps as well. But this will be implemented using different refactoring techniques depending on how your system is designed.</a:t>
            </a:r>
          </a:p>
        </p:txBody>
      </p:sp>
    </p:spTree>
    <p:extLst>
      <p:ext uri="{BB962C8B-B14F-4D97-AF65-F5344CB8AC3E}">
        <p14:creationId xmlns:p14="http://schemas.microsoft.com/office/powerpoint/2010/main" val="3527236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Observed Data</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How to Refactor?</a:t>
            </a:r>
          </a:p>
          <a:p>
            <a:pPr marL="971550" lvl="1" indent="-514350">
              <a:buFont typeface="+mj-lt"/>
              <a:buAutoNum type="arabicPeriod"/>
            </a:pPr>
            <a:r>
              <a:rPr lang="en-US" dirty="0"/>
              <a:t>Hide direct access to domain data in the GUI class. For this, it’s best to use Self Encapsulate Field. So, you create the getters and setters for this data.</a:t>
            </a:r>
          </a:p>
          <a:p>
            <a:pPr marL="971550" lvl="1" indent="-514350">
              <a:buFont typeface="+mj-lt"/>
              <a:buAutoNum type="arabicPeriod"/>
            </a:pPr>
            <a:r>
              <a:rPr lang="en-US" dirty="0"/>
              <a:t>In handlers for GUI class events, use setters to set new field values. This will let you pass these values to the associated domain object.</a:t>
            </a:r>
          </a:p>
          <a:p>
            <a:pPr marL="971550" lvl="1" indent="-514350">
              <a:buFont typeface="+mj-lt"/>
              <a:buAutoNum type="arabicPeriod"/>
            </a:pPr>
            <a:r>
              <a:rPr lang="en-US" dirty="0"/>
              <a:t>Create a domain class and copy necessary fields from the GUI class to it. Create getters and seters for all these fields.</a:t>
            </a:r>
          </a:p>
        </p:txBody>
      </p:sp>
    </p:spTree>
    <p:extLst>
      <p:ext uri="{BB962C8B-B14F-4D97-AF65-F5344CB8AC3E}">
        <p14:creationId xmlns:p14="http://schemas.microsoft.com/office/powerpoint/2010/main" val="30359127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Observed Data</a:t>
            </a:r>
            <a:endParaRPr dirty="0"/>
          </a:p>
        </p:txBody>
      </p:sp>
      <p:sp>
        <p:nvSpPr>
          <p:cNvPr id="3" name="Content Placeholder 2"/>
          <p:cNvSpPr>
            <a:spLocks noGrp="1"/>
          </p:cNvSpPr>
          <p:nvPr>
            <p:ph idx="1"/>
          </p:nvPr>
        </p:nvSpPr>
        <p:spPr>
          <a:xfrm>
            <a:off x="301752" y="1417638"/>
            <a:ext cx="8385048" cy="5440362"/>
          </a:xfrm>
        </p:spPr>
        <p:txBody>
          <a:bodyPr>
            <a:normAutofit fontScale="77500" lnSpcReduction="20000"/>
          </a:bodyPr>
          <a:lstStyle/>
          <a:p>
            <a:r>
              <a:rPr lang="en-US" dirty="0"/>
              <a:t>How to Refactor?</a:t>
            </a:r>
          </a:p>
          <a:p>
            <a:pPr marL="971550" lvl="1" indent="-514350">
              <a:buFont typeface="+mj-lt"/>
              <a:buAutoNum type="arabicPeriod" startAt="4"/>
            </a:pPr>
            <a:r>
              <a:rPr lang="en-US" dirty="0"/>
              <a:t>Create an Observer pattern for these two classes:</a:t>
            </a:r>
          </a:p>
          <a:p>
            <a:pPr lvl="2">
              <a:buFont typeface="Courier New" panose="02070309020205020404" pitchFamily="49" charset="0"/>
              <a:buChar char="o"/>
            </a:pPr>
            <a:r>
              <a:rPr lang="en-US" dirty="0"/>
              <a:t>In the domain class, create an array for storing observer objects (GUI objects), as well as methods for registering, deleting and notifying them.</a:t>
            </a:r>
          </a:p>
          <a:p>
            <a:pPr lvl="2">
              <a:buFont typeface="Courier New" panose="02070309020205020404" pitchFamily="49" charset="0"/>
              <a:buChar char="o"/>
            </a:pPr>
            <a:r>
              <a:rPr lang="en-US" dirty="0"/>
              <a:t>In the GUI class, create a field for storing references to the domain class as well as the update() method, which will be reacting to changes in the object and update the values of fields in the GUI class. Note that value updates should be established directly in the method, in order to avoid recursion.</a:t>
            </a:r>
          </a:p>
          <a:p>
            <a:pPr lvl="2">
              <a:buFont typeface="Courier New" panose="02070309020205020404" pitchFamily="49" charset="0"/>
              <a:buChar char="o"/>
            </a:pPr>
            <a:r>
              <a:rPr lang="en-US" dirty="0"/>
              <a:t>In the GUI class constructor, create an instance of domain class and save it in the field you have created. Register the GUI object as an observer in the domain object.</a:t>
            </a:r>
          </a:p>
          <a:p>
            <a:pPr lvl="2">
              <a:buFont typeface="Courier New" panose="02070309020205020404" pitchFamily="49" charset="0"/>
              <a:buChar char="o"/>
            </a:pPr>
            <a:r>
              <a:rPr lang="en-US" dirty="0"/>
              <a:t>In the setters for domain class fields, call the method for notifying the observer (in other words, method for updating in the GUI class), in order to pass the new values to the GUI.</a:t>
            </a:r>
          </a:p>
          <a:p>
            <a:pPr lvl="2">
              <a:buFont typeface="Courier New" panose="02070309020205020404" pitchFamily="49" charset="0"/>
              <a:buChar char="o"/>
            </a:pPr>
            <a:r>
              <a:rPr lang="en-US" dirty="0"/>
              <a:t>Change the setters of the GUI class fields so that they set new values in the domain object directly. Watch out to make sure that values aren’t set through a domain class setter—otherwise infinite recursion will result.</a:t>
            </a:r>
          </a:p>
        </p:txBody>
      </p:sp>
    </p:spTree>
    <p:extLst>
      <p:ext uri="{BB962C8B-B14F-4D97-AF65-F5344CB8AC3E}">
        <p14:creationId xmlns:p14="http://schemas.microsoft.com/office/powerpoint/2010/main" val="105201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Change Unidirectional Association to Bidirectional</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You have two classes that each need to use the features of the other, but the association between them is only unidirectional.</a:t>
            </a:r>
          </a:p>
          <a:p>
            <a:r>
              <a:rPr lang="en-US" b="1" dirty="0"/>
              <a:t>Solution: </a:t>
            </a:r>
            <a:r>
              <a:rPr lang="en-US" dirty="0"/>
              <a:t>Add the missing association to the class that needs it.</a:t>
            </a:r>
            <a:endParaRPr dirty="0"/>
          </a:p>
        </p:txBody>
      </p:sp>
      <p:pic>
        <p:nvPicPr>
          <p:cNvPr id="5" name="Picture 4">
            <a:extLst>
              <a:ext uri="{FF2B5EF4-FFF2-40B4-BE49-F238E27FC236}">
                <a16:creationId xmlns:a16="http://schemas.microsoft.com/office/drawing/2014/main" id="{ABC2C92A-B79F-606D-A944-F9E588155215}"/>
              </a:ext>
            </a:extLst>
          </p:cNvPr>
          <p:cNvPicPr>
            <a:picLocks noChangeAspect="1"/>
          </p:cNvPicPr>
          <p:nvPr/>
        </p:nvPicPr>
        <p:blipFill>
          <a:blip r:embed="rId2"/>
          <a:stretch>
            <a:fillRect/>
          </a:stretch>
        </p:blipFill>
        <p:spPr>
          <a:xfrm>
            <a:off x="301752" y="4298179"/>
            <a:ext cx="8618994" cy="1004841"/>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3616138">
            <a:off x="4411666" y="3665010"/>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4729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Change Unidirectional Association to Bidirectional</a:t>
            </a:r>
            <a:endParaRPr dirty="0"/>
          </a:p>
        </p:txBody>
      </p:sp>
      <p:sp>
        <p:nvSpPr>
          <p:cNvPr id="3" name="Content Placeholder 2"/>
          <p:cNvSpPr>
            <a:spLocks noGrp="1"/>
          </p:cNvSpPr>
          <p:nvPr>
            <p:ph idx="1"/>
          </p:nvPr>
        </p:nvSpPr>
        <p:spPr>
          <a:xfrm>
            <a:off x="301751" y="1299412"/>
            <a:ext cx="8842249" cy="5444288"/>
          </a:xfrm>
        </p:spPr>
        <p:txBody>
          <a:bodyPr>
            <a:normAutofit fontScale="77500" lnSpcReduction="20000"/>
          </a:bodyPr>
          <a:lstStyle/>
          <a:p>
            <a:r>
              <a:rPr lang="en-US" dirty="0"/>
              <a:t>Why Refactor?</a:t>
            </a:r>
          </a:p>
          <a:p>
            <a:pPr lvl="1"/>
            <a:r>
              <a:rPr lang="en-US" dirty="0"/>
              <a:t>Originally the classes had a unidirectional association. But with time, client code needed access to both sides of the association.</a:t>
            </a:r>
          </a:p>
          <a:p>
            <a:pPr lvl="1"/>
            <a:endParaRPr lang="en-US" dirty="0"/>
          </a:p>
          <a:p>
            <a:r>
              <a:rPr lang="en-US" dirty="0"/>
              <a:t>Benefits</a:t>
            </a:r>
          </a:p>
          <a:p>
            <a:pPr lvl="1"/>
            <a:r>
              <a:rPr lang="en-US" dirty="0"/>
              <a:t>If a class needs a reverse association, you can simply calculate it. But if these calculations are complex, it’s better to keep the reverse association.</a:t>
            </a:r>
          </a:p>
          <a:p>
            <a:pPr lvl="1"/>
            <a:endParaRPr lang="en-US" dirty="0"/>
          </a:p>
          <a:p>
            <a:r>
              <a:rPr lang="en-US" dirty="0"/>
              <a:t>Drawbacks</a:t>
            </a:r>
          </a:p>
          <a:p>
            <a:pPr lvl="1"/>
            <a:r>
              <a:rPr lang="en-US" dirty="0"/>
              <a:t>Bidirectional associations are much harder to implement and maintain than unidirectional ones.</a:t>
            </a:r>
          </a:p>
          <a:p>
            <a:pPr lvl="1"/>
            <a:r>
              <a:rPr lang="en-US" dirty="0"/>
              <a:t>Bidirectional associations make classes interdependent. With a unidirectional association, one of them can be used independently of the other.</a:t>
            </a:r>
            <a:endParaRPr dirty="0"/>
          </a:p>
        </p:txBody>
      </p:sp>
    </p:spTree>
    <p:extLst>
      <p:ext uri="{BB962C8B-B14F-4D97-AF65-F5344CB8AC3E}">
        <p14:creationId xmlns:p14="http://schemas.microsoft.com/office/powerpoint/2010/main" val="13569163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Change Unidirectional Association to Bidirectional</a:t>
            </a:r>
            <a:endParaRPr dirty="0"/>
          </a:p>
        </p:txBody>
      </p:sp>
      <p:sp>
        <p:nvSpPr>
          <p:cNvPr id="3" name="Content Placeholder 2"/>
          <p:cNvSpPr>
            <a:spLocks noGrp="1"/>
          </p:cNvSpPr>
          <p:nvPr>
            <p:ph idx="1"/>
          </p:nvPr>
        </p:nvSpPr>
        <p:spPr>
          <a:xfrm>
            <a:off x="301752" y="1417638"/>
            <a:ext cx="8385048" cy="5440362"/>
          </a:xfrm>
        </p:spPr>
        <p:txBody>
          <a:bodyPr>
            <a:normAutofit fontScale="77500" lnSpcReduction="20000"/>
          </a:bodyPr>
          <a:lstStyle/>
          <a:p>
            <a:r>
              <a:rPr lang="en-US" dirty="0"/>
              <a:t>How to Refactor?</a:t>
            </a:r>
          </a:p>
          <a:p>
            <a:pPr marL="971550" lvl="1" indent="-514350">
              <a:buFont typeface="+mj-lt"/>
              <a:buAutoNum type="arabicPeriod"/>
            </a:pPr>
            <a:r>
              <a:rPr lang="en-US" dirty="0"/>
              <a:t>Add a field for holding the reverse association.</a:t>
            </a:r>
          </a:p>
          <a:p>
            <a:pPr marL="971550" lvl="1" indent="-514350">
              <a:buFont typeface="+mj-lt"/>
              <a:buAutoNum type="arabicPeriod"/>
            </a:pPr>
            <a:r>
              <a:rPr lang="en-US" dirty="0"/>
              <a:t>Decide which class will be “dominant”. This class will contain the methods that create or update the association as elements are added or changed, establishing the association in its class and calling the utility methods for establishing the association in the associated object.</a:t>
            </a:r>
          </a:p>
          <a:p>
            <a:pPr marL="971550" lvl="1" indent="-514350">
              <a:buFont typeface="+mj-lt"/>
              <a:buAutoNum type="arabicPeriod"/>
            </a:pPr>
            <a:r>
              <a:rPr lang="en-US" dirty="0"/>
              <a:t>Create a utility method for establishing the association in the “non-dominant” class. The method should use what it’s given in parameters to complete the field. Give the method an obvious name so that it isn’t used later for any other purposes.</a:t>
            </a:r>
          </a:p>
          <a:p>
            <a:pPr marL="971550" lvl="1" indent="-514350">
              <a:buFont typeface="+mj-lt"/>
              <a:buAutoNum type="arabicPeriod"/>
            </a:pPr>
            <a:r>
              <a:rPr lang="en-US" dirty="0"/>
              <a:t>If old methods for controlling the unidirectional association were in the “dominant” class, complement them with calls to utility methods from the associated object.</a:t>
            </a:r>
          </a:p>
          <a:p>
            <a:pPr marL="971550" lvl="1" indent="-514350">
              <a:buFont typeface="+mj-lt"/>
              <a:buAutoNum type="arabicPeriod"/>
            </a:pPr>
            <a:r>
              <a:rPr lang="en-US" dirty="0"/>
              <a:t>If the old methods for controlling the association were in the “non-dominant” class, create the methods in the “dominant” class, call them, and delegate execution to them.</a:t>
            </a:r>
          </a:p>
        </p:txBody>
      </p:sp>
    </p:spTree>
    <p:extLst>
      <p:ext uri="{BB962C8B-B14F-4D97-AF65-F5344CB8AC3E}">
        <p14:creationId xmlns:p14="http://schemas.microsoft.com/office/powerpoint/2010/main" val="20618012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Change Bidirectional Association to Unidirectional</a:t>
            </a:r>
            <a:endParaRPr dirty="0"/>
          </a:p>
        </p:txBody>
      </p:sp>
      <p:sp>
        <p:nvSpPr>
          <p:cNvPr id="3" name="Content Placeholder 2"/>
          <p:cNvSpPr>
            <a:spLocks noGrp="1"/>
          </p:cNvSpPr>
          <p:nvPr>
            <p:ph idx="1"/>
          </p:nvPr>
        </p:nvSpPr>
        <p:spPr>
          <a:xfrm>
            <a:off x="301752" y="1417639"/>
            <a:ext cx="8385048" cy="2095582"/>
          </a:xfrm>
        </p:spPr>
        <p:txBody>
          <a:bodyPr>
            <a:normAutofit lnSpcReduction="10000"/>
          </a:bodyPr>
          <a:lstStyle/>
          <a:p>
            <a:r>
              <a:rPr lang="en-US" b="1" dirty="0"/>
              <a:t>Problem: </a:t>
            </a:r>
            <a:r>
              <a:rPr lang="en-US" dirty="0"/>
              <a:t>You have a bidirectional association between classes, but one of the classes doesn’t use the other’s features.</a:t>
            </a:r>
          </a:p>
          <a:p>
            <a:r>
              <a:rPr lang="en-US" b="1" dirty="0"/>
              <a:t>Solution: </a:t>
            </a:r>
            <a:r>
              <a:rPr lang="en-US" dirty="0"/>
              <a:t>Remove the unused association</a:t>
            </a:r>
            <a:endParaRPr dirty="0"/>
          </a:p>
        </p:txBody>
      </p:sp>
      <p:pic>
        <p:nvPicPr>
          <p:cNvPr id="5" name="Picture 4" descr="A couple of square shapes&#10;&#10;AI-generated content may be incorrect.">
            <a:extLst>
              <a:ext uri="{FF2B5EF4-FFF2-40B4-BE49-F238E27FC236}">
                <a16:creationId xmlns:a16="http://schemas.microsoft.com/office/drawing/2014/main" id="{5C71245D-8B18-EA5E-B3CC-74F8547F08F5}"/>
              </a:ext>
            </a:extLst>
          </p:cNvPr>
          <p:cNvPicPr>
            <a:picLocks noChangeAspect="1"/>
          </p:cNvPicPr>
          <p:nvPr/>
        </p:nvPicPr>
        <p:blipFill>
          <a:blip r:embed="rId2"/>
          <a:stretch>
            <a:fillRect/>
          </a:stretch>
        </p:blipFill>
        <p:spPr>
          <a:xfrm>
            <a:off x="158592" y="4331464"/>
            <a:ext cx="8826815" cy="1108897"/>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3742306">
            <a:off x="4229541" y="3888423"/>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55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9104">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Variable</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You have an expression that’s hard to understand.</a:t>
            </a:r>
          </a:p>
          <a:p>
            <a:r>
              <a:rPr lang="en-US" b="1" dirty="0"/>
              <a:t>Solution: </a:t>
            </a:r>
            <a:r>
              <a:rPr lang="en-US" dirty="0"/>
              <a:t>Place the result of the expression or its parts in separate variables that are self-explanatory.</a:t>
            </a:r>
          </a:p>
          <a:p>
            <a:pPr lvl="1"/>
            <a:endParaRPr dirty="0"/>
          </a:p>
        </p:txBody>
      </p:sp>
      <p:pic>
        <p:nvPicPr>
          <p:cNvPr id="7" name="Picture 6" descr="A screen shot of a computer code&#10;&#10;AI-generated content may be incorrect.">
            <a:extLst>
              <a:ext uri="{FF2B5EF4-FFF2-40B4-BE49-F238E27FC236}">
                <a16:creationId xmlns:a16="http://schemas.microsoft.com/office/drawing/2014/main" id="{EAB0DBEA-CE1B-6A7A-7D2B-DE55DA975478}"/>
              </a:ext>
            </a:extLst>
          </p:cNvPr>
          <p:cNvPicPr>
            <a:picLocks noChangeAspect="1"/>
          </p:cNvPicPr>
          <p:nvPr/>
        </p:nvPicPr>
        <p:blipFill>
          <a:blip r:embed="rId2"/>
          <a:stretch>
            <a:fillRect/>
          </a:stretch>
        </p:blipFill>
        <p:spPr>
          <a:xfrm>
            <a:off x="629927" y="3464256"/>
            <a:ext cx="3692954" cy="1325149"/>
          </a:xfrm>
          <a:prstGeom prst="rect">
            <a:avLst/>
          </a:prstGeom>
        </p:spPr>
      </p:pic>
      <p:pic>
        <p:nvPicPr>
          <p:cNvPr id="11" name="Picture 10" descr="A computer screen with text&#10;&#10;AI-generated content may be incorrect.">
            <a:extLst>
              <a:ext uri="{FF2B5EF4-FFF2-40B4-BE49-F238E27FC236}">
                <a16:creationId xmlns:a16="http://schemas.microsoft.com/office/drawing/2014/main" id="{5F63B494-9C04-D77D-2164-6009D70C321F}"/>
              </a:ext>
            </a:extLst>
          </p:cNvPr>
          <p:cNvPicPr>
            <a:picLocks noChangeAspect="1"/>
          </p:cNvPicPr>
          <p:nvPr/>
        </p:nvPicPr>
        <p:blipFill>
          <a:blip r:embed="rId3"/>
          <a:stretch>
            <a:fillRect/>
          </a:stretch>
        </p:blipFill>
        <p:spPr>
          <a:xfrm>
            <a:off x="3512862" y="5128803"/>
            <a:ext cx="5486759" cy="1729197"/>
          </a:xfrm>
          <a:prstGeom prst="rect">
            <a:avLst/>
          </a:prstGeom>
        </p:spPr>
      </p:pic>
      <p:sp>
        <p:nvSpPr>
          <p:cNvPr id="12" name="Arrow: Bent 11">
            <a:extLst>
              <a:ext uri="{FF2B5EF4-FFF2-40B4-BE49-F238E27FC236}">
                <a16:creationId xmlns:a16="http://schemas.microsoft.com/office/drawing/2014/main" id="{3506E264-4D82-A2BA-664F-143CE14BCCB7}"/>
              </a:ext>
            </a:extLst>
          </p:cNvPr>
          <p:cNvSpPr/>
          <p:nvPr/>
        </p:nvSpPr>
        <p:spPr>
          <a:xfrm rot="5400000">
            <a:off x="4547937" y="4152570"/>
            <a:ext cx="884321" cy="836195"/>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14845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Bidirectional Association to Unidirectional</a:t>
            </a:r>
            <a:endParaRPr dirty="0"/>
          </a:p>
        </p:txBody>
      </p:sp>
      <p:sp>
        <p:nvSpPr>
          <p:cNvPr id="3" name="Content Placeholder 2"/>
          <p:cNvSpPr>
            <a:spLocks noGrp="1"/>
          </p:cNvSpPr>
          <p:nvPr>
            <p:ph idx="1"/>
          </p:nvPr>
        </p:nvSpPr>
        <p:spPr>
          <a:xfrm>
            <a:off x="301751" y="1299412"/>
            <a:ext cx="8709901" cy="5402178"/>
          </a:xfrm>
        </p:spPr>
        <p:txBody>
          <a:bodyPr>
            <a:normAutofit fontScale="70000" lnSpcReduction="20000"/>
          </a:bodyPr>
          <a:lstStyle/>
          <a:p>
            <a:r>
              <a:rPr lang="en-US" dirty="0"/>
              <a:t>Why Refactor?</a:t>
            </a:r>
          </a:p>
          <a:p>
            <a:pPr lvl="1"/>
            <a:r>
              <a:rPr lang="en-US" dirty="0"/>
              <a:t>  A bidirectional association is generally harder to maintain than a unidirectional one, requiring additional code for properly creating and deleting the relevant objects. This makes the program more complicated.</a:t>
            </a:r>
          </a:p>
          <a:p>
            <a:pPr lvl="1"/>
            <a:r>
              <a:rPr lang="en-US" dirty="0"/>
              <a:t>In addition, an improperly implemented bidirectional association can cause problems for garbage collection (in turn leading to memory bloat by unused objects).</a:t>
            </a:r>
          </a:p>
          <a:p>
            <a:pPr lvl="1"/>
            <a:r>
              <a:rPr lang="en-US" dirty="0"/>
              <a:t>Example: the garbage collector removes objects from memory that are no longer referenced by other objects. Let’s say that an object pair User-Order was created, used, and then abandoned. But these objects won’t be cleared from memory since they still refer to each other. That said, this problem is becoming less important thanks to advances in programming languages, which now automatically identify unused object references and remove them from memory.</a:t>
            </a:r>
          </a:p>
          <a:p>
            <a:pPr lvl="1"/>
            <a:r>
              <a:rPr lang="en-US" dirty="0"/>
              <a:t>There’s also the problem of interdependency between classes. In a bidirectional association, the two classes must know about each other, meaning that they can’t be used separately. If many of these associations are present, different parts of the program become too dependent on each other and any changes in one component may affect the other components.</a:t>
            </a:r>
            <a:endParaRPr dirty="0"/>
          </a:p>
        </p:txBody>
      </p:sp>
    </p:spTree>
    <p:extLst>
      <p:ext uri="{BB962C8B-B14F-4D97-AF65-F5344CB8AC3E}">
        <p14:creationId xmlns:p14="http://schemas.microsoft.com/office/powerpoint/2010/main" val="26089055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Change Bidirectional Association to Unidirectional</a:t>
            </a:r>
            <a:endParaRPr dirty="0"/>
          </a:p>
        </p:txBody>
      </p:sp>
      <p:sp>
        <p:nvSpPr>
          <p:cNvPr id="3" name="Content Placeholder 2"/>
          <p:cNvSpPr>
            <a:spLocks noGrp="1"/>
          </p:cNvSpPr>
          <p:nvPr>
            <p:ph idx="1"/>
          </p:nvPr>
        </p:nvSpPr>
        <p:spPr>
          <a:xfrm>
            <a:off x="301752" y="1417638"/>
            <a:ext cx="8385048" cy="5440362"/>
          </a:xfrm>
        </p:spPr>
        <p:txBody>
          <a:bodyPr>
            <a:normAutofit/>
          </a:bodyPr>
          <a:lstStyle/>
          <a:p>
            <a:r>
              <a:rPr lang="en-US" dirty="0"/>
              <a:t>Benefits</a:t>
            </a:r>
          </a:p>
          <a:p>
            <a:pPr lvl="1"/>
            <a:r>
              <a:rPr lang="en-US" dirty="0"/>
              <a:t>Simplifies the class that doesn’t need the relationship. Less code equals less code maintenance.</a:t>
            </a:r>
          </a:p>
          <a:p>
            <a:pPr lvl="1"/>
            <a:r>
              <a:rPr lang="en-US" dirty="0"/>
              <a:t>Reduces dependency between classes. Independent classes are easier to maintain since any changes to a class affect only that class.</a:t>
            </a:r>
          </a:p>
        </p:txBody>
      </p:sp>
    </p:spTree>
    <p:extLst>
      <p:ext uri="{BB962C8B-B14F-4D97-AF65-F5344CB8AC3E}">
        <p14:creationId xmlns:p14="http://schemas.microsoft.com/office/powerpoint/2010/main" val="17426084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Change Bidirectional Association to Unidirectional</a:t>
            </a:r>
            <a:endParaRPr dirty="0"/>
          </a:p>
        </p:txBody>
      </p:sp>
      <p:sp>
        <p:nvSpPr>
          <p:cNvPr id="3" name="Content Placeholder 2"/>
          <p:cNvSpPr>
            <a:spLocks noGrp="1"/>
          </p:cNvSpPr>
          <p:nvPr>
            <p:ph idx="1"/>
          </p:nvPr>
        </p:nvSpPr>
        <p:spPr>
          <a:xfrm>
            <a:off x="301752" y="1417638"/>
            <a:ext cx="8385048" cy="5440362"/>
          </a:xfrm>
        </p:spPr>
        <p:txBody>
          <a:bodyPr>
            <a:normAutofit fontScale="92500" lnSpcReduction="20000"/>
          </a:bodyPr>
          <a:lstStyle/>
          <a:p>
            <a:r>
              <a:rPr lang="en-US" dirty="0"/>
              <a:t>How to Refactor?</a:t>
            </a:r>
          </a:p>
          <a:p>
            <a:pPr marL="971550" lvl="1" indent="-514350">
              <a:buFont typeface="+mj-lt"/>
              <a:buAutoNum type="arabicPeriod"/>
            </a:pPr>
            <a:r>
              <a:rPr lang="en-US" dirty="0"/>
              <a:t>Make sure that one of the following is true for your classes:</a:t>
            </a:r>
          </a:p>
          <a:p>
            <a:pPr lvl="2">
              <a:buFont typeface="Arial" panose="020B0604020202020204" pitchFamily="34" charset="0"/>
              <a:buChar char="•"/>
            </a:pPr>
            <a:r>
              <a:rPr lang="en-US" dirty="0"/>
              <a:t>No association is used.</a:t>
            </a:r>
          </a:p>
          <a:p>
            <a:pPr lvl="2">
              <a:buFont typeface="Arial" panose="020B0604020202020204" pitchFamily="34" charset="0"/>
              <a:buChar char="•"/>
            </a:pPr>
            <a:r>
              <a:rPr lang="en-US" dirty="0"/>
              <a:t>There’s another way to get the associated object, such through a database query.</a:t>
            </a:r>
          </a:p>
          <a:p>
            <a:pPr lvl="2">
              <a:buFont typeface="Arial" panose="020B0604020202020204" pitchFamily="34" charset="0"/>
              <a:buChar char="•"/>
            </a:pPr>
            <a:r>
              <a:rPr lang="en-US" dirty="0"/>
              <a:t>The associated object can be passed as an argument to the methods that use it.</a:t>
            </a:r>
            <a:endParaRPr lang="en-US" sz="2000" dirty="0"/>
          </a:p>
          <a:p>
            <a:pPr marL="971550" lvl="1" indent="-514350">
              <a:buFont typeface="+mj-lt"/>
              <a:buAutoNum type="arabicPeriod"/>
            </a:pPr>
            <a:r>
              <a:rPr lang="en-US" dirty="0"/>
              <a:t>Depending on your situation, use of a field that contains an association with another object should be replaced by a parameter or method call for getting the object in a different way.</a:t>
            </a:r>
          </a:p>
          <a:p>
            <a:pPr marL="971550" lvl="1" indent="-514350">
              <a:buFont typeface="+mj-lt"/>
              <a:buAutoNum type="arabicPeriod"/>
            </a:pPr>
            <a:r>
              <a:rPr lang="en-US" dirty="0"/>
              <a:t>Delete the code that assigns the associated object to the field.</a:t>
            </a:r>
          </a:p>
          <a:p>
            <a:pPr marL="971550" lvl="1" indent="-514350">
              <a:buFont typeface="+mj-lt"/>
              <a:buAutoNum type="arabicPeriod"/>
            </a:pPr>
            <a:r>
              <a:rPr lang="en-US" dirty="0"/>
              <a:t>Delete the now-unused field.</a:t>
            </a:r>
          </a:p>
          <a:p>
            <a:pPr marL="971550" lvl="1" indent="-514350">
              <a:buFont typeface="+mj-lt"/>
              <a:buAutoNum type="arabicPeriod"/>
            </a:pPr>
            <a:endParaRPr lang="en-US" dirty="0"/>
          </a:p>
        </p:txBody>
      </p:sp>
    </p:spTree>
    <p:extLst>
      <p:ext uri="{BB962C8B-B14F-4D97-AF65-F5344CB8AC3E}">
        <p14:creationId xmlns:p14="http://schemas.microsoft.com/office/powerpoint/2010/main" val="36080995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Magic Number with Symbolic Constant</a:t>
            </a:r>
            <a:endParaRPr dirty="0"/>
          </a:p>
        </p:txBody>
      </p:sp>
      <p:sp>
        <p:nvSpPr>
          <p:cNvPr id="3" name="Content Placeholder 2"/>
          <p:cNvSpPr>
            <a:spLocks noGrp="1"/>
          </p:cNvSpPr>
          <p:nvPr>
            <p:ph idx="1"/>
          </p:nvPr>
        </p:nvSpPr>
        <p:spPr>
          <a:xfrm>
            <a:off x="301752" y="1417639"/>
            <a:ext cx="8385048" cy="2095582"/>
          </a:xfrm>
        </p:spPr>
        <p:txBody>
          <a:bodyPr>
            <a:normAutofit fontScale="92500" lnSpcReduction="20000"/>
          </a:bodyPr>
          <a:lstStyle/>
          <a:p>
            <a:r>
              <a:rPr lang="en-US" b="1" dirty="0"/>
              <a:t>Problem: </a:t>
            </a:r>
            <a:r>
              <a:rPr lang="en-US" dirty="0"/>
              <a:t>Your code uses a number that has a certain meaning to it.</a:t>
            </a:r>
          </a:p>
          <a:p>
            <a:r>
              <a:rPr lang="en-US" b="1" dirty="0"/>
              <a:t>Solution: </a:t>
            </a:r>
            <a:r>
              <a:rPr lang="en-US" dirty="0"/>
              <a:t>Replace this number with a constant that has a human-readable name explaining the meaning of the number.</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7166608" y="4022814"/>
            <a:ext cx="684916"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5" name="Picture 4" descr="A black background with white text and blue and green letters&#10;&#10;AI-generated content may be incorrect.">
            <a:extLst>
              <a:ext uri="{FF2B5EF4-FFF2-40B4-BE49-F238E27FC236}">
                <a16:creationId xmlns:a16="http://schemas.microsoft.com/office/drawing/2014/main" id="{387DDE36-D899-13AC-A0C0-217A886349DB}"/>
              </a:ext>
            </a:extLst>
          </p:cNvPr>
          <p:cNvPicPr>
            <a:picLocks noChangeAspect="1"/>
          </p:cNvPicPr>
          <p:nvPr/>
        </p:nvPicPr>
        <p:blipFill>
          <a:blip r:embed="rId2"/>
          <a:stretch>
            <a:fillRect/>
          </a:stretch>
        </p:blipFill>
        <p:spPr>
          <a:xfrm>
            <a:off x="281433" y="3513221"/>
            <a:ext cx="6658904" cy="952633"/>
          </a:xfrm>
          <a:prstGeom prst="rect">
            <a:avLst/>
          </a:prstGeom>
        </p:spPr>
      </p:pic>
      <p:pic>
        <p:nvPicPr>
          <p:cNvPr id="7" name="Picture 6" descr="A black screen with white text&#10;&#10;AI-generated content may be incorrect.">
            <a:extLst>
              <a:ext uri="{FF2B5EF4-FFF2-40B4-BE49-F238E27FC236}">
                <a16:creationId xmlns:a16="http://schemas.microsoft.com/office/drawing/2014/main" id="{7C7F2F8B-4677-A7B8-A4C4-D82E16A50988}"/>
              </a:ext>
            </a:extLst>
          </p:cNvPr>
          <p:cNvPicPr>
            <a:picLocks noChangeAspect="1"/>
          </p:cNvPicPr>
          <p:nvPr/>
        </p:nvPicPr>
        <p:blipFill>
          <a:blip r:embed="rId3"/>
          <a:stretch>
            <a:fillRect/>
          </a:stretch>
        </p:blipFill>
        <p:spPr>
          <a:xfrm>
            <a:off x="1980264" y="4851460"/>
            <a:ext cx="6706536" cy="1514686"/>
          </a:xfrm>
          <a:prstGeom prst="rect">
            <a:avLst/>
          </a:prstGeom>
        </p:spPr>
      </p:pic>
    </p:spTree>
    <p:extLst>
      <p:ext uri="{BB962C8B-B14F-4D97-AF65-F5344CB8AC3E}">
        <p14:creationId xmlns:p14="http://schemas.microsoft.com/office/powerpoint/2010/main" val="36043527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Magic Number with Symbolic Constant</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Why Refactor?</a:t>
            </a:r>
          </a:p>
          <a:p>
            <a:pPr lvl="1"/>
            <a:r>
              <a:rPr lang="en-US" dirty="0"/>
              <a:t>A magic number is a numeric value that’s encountered in the source but has no obvious meaning. This “anti-pattern” makes it harder to understand the program and refactor the code.</a:t>
            </a:r>
          </a:p>
          <a:p>
            <a:pPr lvl="1"/>
            <a:r>
              <a:rPr lang="en-US" dirty="0"/>
              <a:t>Yet more difficulties arise when you need to change this magic number. Find and replace won’t work for this: the same number may be used for different purposes in different places, meaning that you will have to verify every line of code that uses this number.</a:t>
            </a:r>
            <a:endParaRPr dirty="0"/>
          </a:p>
        </p:txBody>
      </p:sp>
    </p:spTree>
    <p:extLst>
      <p:ext uri="{BB962C8B-B14F-4D97-AF65-F5344CB8AC3E}">
        <p14:creationId xmlns:p14="http://schemas.microsoft.com/office/powerpoint/2010/main" val="16521011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Magic Number with Symbolic Constant</a:t>
            </a:r>
            <a:endParaRPr dirty="0"/>
          </a:p>
        </p:txBody>
      </p:sp>
      <p:sp>
        <p:nvSpPr>
          <p:cNvPr id="3" name="Content Placeholder 2"/>
          <p:cNvSpPr>
            <a:spLocks noGrp="1"/>
          </p:cNvSpPr>
          <p:nvPr>
            <p:ph idx="1"/>
          </p:nvPr>
        </p:nvSpPr>
        <p:spPr>
          <a:xfrm>
            <a:off x="301751" y="1299412"/>
            <a:ext cx="8709901" cy="5402178"/>
          </a:xfrm>
        </p:spPr>
        <p:txBody>
          <a:bodyPr>
            <a:normAutofit lnSpcReduction="10000"/>
          </a:bodyPr>
          <a:lstStyle/>
          <a:p>
            <a:r>
              <a:rPr lang="en-US" dirty="0"/>
              <a:t>Benefits</a:t>
            </a:r>
          </a:p>
          <a:p>
            <a:pPr lvl="1"/>
            <a:r>
              <a:rPr lang="en-US" dirty="0"/>
              <a:t>The symbolic constant can serve as live documentation of the meaning of its value.</a:t>
            </a:r>
          </a:p>
          <a:p>
            <a:pPr lvl="1"/>
            <a:r>
              <a:rPr lang="en-US" dirty="0"/>
              <a:t>It’s much easier to change the value of a constant than to search for this number throughout the entire codebase, without the risk of accidentally changing the same number used elsewhere for a different purpose.</a:t>
            </a:r>
          </a:p>
          <a:p>
            <a:pPr lvl="1"/>
            <a:r>
              <a:rPr lang="en-US" dirty="0"/>
              <a:t>Reduce duplicate use of a number or string in the code. This is especially important when the value is complicated and long (such as 3.14159 or 0xCAFEBABE).</a:t>
            </a:r>
            <a:endParaRPr dirty="0"/>
          </a:p>
        </p:txBody>
      </p:sp>
    </p:spTree>
    <p:extLst>
      <p:ext uri="{BB962C8B-B14F-4D97-AF65-F5344CB8AC3E}">
        <p14:creationId xmlns:p14="http://schemas.microsoft.com/office/powerpoint/2010/main" val="25923187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Magic Number with Symbolic Constant</a:t>
            </a:r>
            <a:endParaRPr dirty="0"/>
          </a:p>
        </p:txBody>
      </p:sp>
      <p:sp>
        <p:nvSpPr>
          <p:cNvPr id="3" name="Content Placeholder 2"/>
          <p:cNvSpPr>
            <a:spLocks noGrp="1"/>
          </p:cNvSpPr>
          <p:nvPr>
            <p:ph idx="1"/>
          </p:nvPr>
        </p:nvSpPr>
        <p:spPr>
          <a:xfrm>
            <a:off x="301751" y="1299412"/>
            <a:ext cx="8709901" cy="5402178"/>
          </a:xfrm>
        </p:spPr>
        <p:txBody>
          <a:bodyPr>
            <a:normAutofit/>
          </a:bodyPr>
          <a:lstStyle/>
          <a:p>
            <a:r>
              <a:rPr lang="en-US" dirty="0"/>
              <a:t>Good to Know</a:t>
            </a:r>
          </a:p>
          <a:p>
            <a:pPr lvl="1"/>
            <a:r>
              <a:rPr lang="en-US" dirty="0"/>
              <a:t>Not all numbers are magical.</a:t>
            </a:r>
          </a:p>
          <a:p>
            <a:pPr lvl="2"/>
            <a:r>
              <a:rPr lang="en-US" dirty="0"/>
              <a:t>If the purpose of a number is obvious, there’s no need to replace it. A classic example is:</a:t>
            </a:r>
          </a:p>
          <a:p>
            <a:pPr marL="1371600" lvl="3" indent="0">
              <a:buNone/>
            </a:pPr>
            <a:r>
              <a:rPr lang="en-US" dirty="0"/>
              <a:t>for (</a:t>
            </a:r>
            <a:r>
              <a:rPr lang="en-US" dirty="0" err="1"/>
              <a:t>i</a:t>
            </a:r>
            <a:r>
              <a:rPr lang="en-US" dirty="0"/>
              <a:t> = 0; </a:t>
            </a:r>
            <a:r>
              <a:rPr lang="en-US" dirty="0" err="1"/>
              <a:t>i</a:t>
            </a:r>
            <a:r>
              <a:rPr lang="en-US" dirty="0"/>
              <a:t> &lt; </a:t>
            </a:r>
            <a:r>
              <a:rPr lang="en-US" dirty="0" err="1"/>
              <a:t>сount</a:t>
            </a:r>
            <a:r>
              <a:rPr lang="en-US" dirty="0"/>
              <a:t>; </a:t>
            </a:r>
            <a:r>
              <a:rPr lang="en-US" dirty="0" err="1"/>
              <a:t>i</a:t>
            </a:r>
            <a:r>
              <a:rPr lang="en-US" dirty="0"/>
              <a:t>++) { ... }</a:t>
            </a:r>
            <a:endParaRPr dirty="0"/>
          </a:p>
        </p:txBody>
      </p:sp>
    </p:spTree>
    <p:extLst>
      <p:ext uri="{BB962C8B-B14F-4D97-AF65-F5344CB8AC3E}">
        <p14:creationId xmlns:p14="http://schemas.microsoft.com/office/powerpoint/2010/main" val="25787021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Magic Number with Symbolic Constant</a:t>
            </a:r>
            <a:endParaRPr dirty="0"/>
          </a:p>
        </p:txBody>
      </p:sp>
      <p:sp>
        <p:nvSpPr>
          <p:cNvPr id="3" name="Content Placeholder 2"/>
          <p:cNvSpPr>
            <a:spLocks noGrp="1"/>
          </p:cNvSpPr>
          <p:nvPr>
            <p:ph idx="1"/>
          </p:nvPr>
        </p:nvSpPr>
        <p:spPr>
          <a:xfrm>
            <a:off x="301752" y="1417638"/>
            <a:ext cx="8385048" cy="5440362"/>
          </a:xfrm>
        </p:spPr>
        <p:txBody>
          <a:bodyPr>
            <a:normAutofit fontScale="85000" lnSpcReduction="20000"/>
          </a:bodyPr>
          <a:lstStyle/>
          <a:p>
            <a:r>
              <a:rPr lang="en-US" dirty="0"/>
              <a:t>Alternatives</a:t>
            </a:r>
          </a:p>
          <a:p>
            <a:pPr marL="971550" lvl="1" indent="-514350">
              <a:buFont typeface="+mj-lt"/>
              <a:buAutoNum type="arabicPeriod"/>
            </a:pPr>
            <a:r>
              <a:rPr lang="en-US" dirty="0"/>
              <a:t>Sometimes a magic number can be replaced with method calls. For example, if you have a magic number that signifies the number of elements in a collection, you don’t need to use it for checking the last element of the collection. Instead, use the standard method for getting the collection length.</a:t>
            </a:r>
          </a:p>
          <a:p>
            <a:pPr marL="971550" lvl="1" indent="-514350">
              <a:buFont typeface="+mj-lt"/>
              <a:buAutoNum type="arabicPeriod"/>
            </a:pPr>
            <a:r>
              <a:rPr lang="en-US" dirty="0"/>
              <a:t>Magic numbers are sometimes used as type code. Say that you have two types of users and you use a number field in a class to specify which is which: administrators are 1 and ordinary users are 2.</a:t>
            </a:r>
          </a:p>
          <a:p>
            <a:pPr marL="971550" lvl="1" indent="0">
              <a:buNone/>
            </a:pPr>
            <a:r>
              <a:rPr lang="en-US" dirty="0"/>
              <a:t>In this case, you should use one of the refactoring methods to avoid type code:</a:t>
            </a:r>
          </a:p>
          <a:p>
            <a:pPr marL="1485900" lvl="1" indent="-514350">
              <a:buFont typeface="Courier New" panose="02070309020205020404" pitchFamily="49" charset="0"/>
              <a:buChar char="o"/>
            </a:pPr>
            <a:r>
              <a:rPr lang="en-US" b="1" dirty="0"/>
              <a:t>Replace Type Code with Class</a:t>
            </a:r>
          </a:p>
          <a:p>
            <a:pPr marL="1485900" lvl="1" indent="-514350">
              <a:buFont typeface="Courier New" panose="02070309020205020404" pitchFamily="49" charset="0"/>
              <a:buChar char="o"/>
            </a:pPr>
            <a:r>
              <a:rPr lang="en-US" b="1" dirty="0"/>
              <a:t>Replace Type Code with Subclasses</a:t>
            </a:r>
          </a:p>
          <a:p>
            <a:pPr marL="1485900" lvl="1" indent="-514350">
              <a:buFont typeface="Courier New" panose="02070309020205020404" pitchFamily="49" charset="0"/>
              <a:buChar char="o"/>
            </a:pPr>
            <a:r>
              <a:rPr lang="en-US" b="1" dirty="0"/>
              <a:t>Replace Type Code with State/Strategy</a:t>
            </a:r>
          </a:p>
        </p:txBody>
      </p:sp>
    </p:spTree>
    <p:extLst>
      <p:ext uri="{BB962C8B-B14F-4D97-AF65-F5344CB8AC3E}">
        <p14:creationId xmlns:p14="http://schemas.microsoft.com/office/powerpoint/2010/main" val="17399837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Replace Magic Number with Symbolic Constant</a:t>
            </a:r>
            <a:endParaRPr dirty="0"/>
          </a:p>
        </p:txBody>
      </p:sp>
      <p:sp>
        <p:nvSpPr>
          <p:cNvPr id="3" name="Content Placeholder 2"/>
          <p:cNvSpPr>
            <a:spLocks noGrp="1"/>
          </p:cNvSpPr>
          <p:nvPr>
            <p:ph idx="1"/>
          </p:nvPr>
        </p:nvSpPr>
        <p:spPr>
          <a:xfrm>
            <a:off x="301752" y="1417638"/>
            <a:ext cx="8385048" cy="5440362"/>
          </a:xfrm>
        </p:spPr>
        <p:txBody>
          <a:bodyPr>
            <a:normAutofit lnSpcReduction="10000"/>
          </a:bodyPr>
          <a:lstStyle/>
          <a:p>
            <a:r>
              <a:rPr lang="en-US" dirty="0"/>
              <a:t>How to Refactor?</a:t>
            </a:r>
          </a:p>
          <a:p>
            <a:pPr marL="971550" lvl="1" indent="-514350">
              <a:buFont typeface="+mj-lt"/>
              <a:buAutoNum type="arabicPeriod"/>
            </a:pPr>
            <a:r>
              <a:rPr lang="en-US" dirty="0"/>
              <a:t>Declare a constant and assign the value of the magic number to it.</a:t>
            </a:r>
          </a:p>
          <a:p>
            <a:pPr marL="971550" lvl="1" indent="-514350">
              <a:buFont typeface="+mj-lt"/>
              <a:buAutoNum type="arabicPeriod"/>
            </a:pPr>
            <a:r>
              <a:rPr lang="en-US" dirty="0"/>
              <a:t>Find all mentions of the magic number.</a:t>
            </a:r>
          </a:p>
          <a:p>
            <a:pPr marL="971550" lvl="1" indent="-514350">
              <a:buFont typeface="+mj-lt"/>
              <a:buAutoNum type="arabicPeriod"/>
            </a:pPr>
            <a:r>
              <a:rPr lang="en-US" dirty="0"/>
              <a:t>For each of the numbers that you find, double-check that the magic number in this particular case corresponds to the purpose of the constant. If yes, replace the number with your constant. This is an important step, since the same number can mean absolutely different things (and replaced with different constants, as the case may be).</a:t>
            </a:r>
          </a:p>
        </p:txBody>
      </p:sp>
    </p:spTree>
    <p:extLst>
      <p:ext uri="{BB962C8B-B14F-4D97-AF65-F5344CB8AC3E}">
        <p14:creationId xmlns:p14="http://schemas.microsoft.com/office/powerpoint/2010/main" val="6955319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7030A0">
            <a:alpha val="4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Encapsulate Field</a:t>
            </a:r>
            <a:endParaRPr dirty="0"/>
          </a:p>
        </p:txBody>
      </p:sp>
      <p:sp>
        <p:nvSpPr>
          <p:cNvPr id="3" name="Content Placeholder 2"/>
          <p:cNvSpPr>
            <a:spLocks noGrp="1"/>
          </p:cNvSpPr>
          <p:nvPr>
            <p:ph idx="1"/>
          </p:nvPr>
        </p:nvSpPr>
        <p:spPr>
          <a:xfrm>
            <a:off x="301752" y="1417639"/>
            <a:ext cx="8385048" cy="2095582"/>
          </a:xfrm>
        </p:spPr>
        <p:txBody>
          <a:bodyPr>
            <a:normAutofit/>
          </a:bodyPr>
          <a:lstStyle/>
          <a:p>
            <a:r>
              <a:rPr lang="en-US" b="1" dirty="0"/>
              <a:t>Problem: </a:t>
            </a:r>
            <a:r>
              <a:rPr lang="en-US" dirty="0"/>
              <a:t>You have a public field.</a:t>
            </a:r>
          </a:p>
          <a:p>
            <a:r>
              <a:rPr lang="en-US" b="1" dirty="0"/>
              <a:t>Solution: </a:t>
            </a:r>
            <a:r>
              <a:rPr lang="en-US" dirty="0"/>
              <a:t>Make the field private and create access methods for it.</a:t>
            </a:r>
            <a:endParaRPr dirty="0"/>
          </a:p>
        </p:txBody>
      </p:sp>
      <p:sp>
        <p:nvSpPr>
          <p:cNvPr id="12" name="Arrow: Bent 11">
            <a:extLst>
              <a:ext uri="{FF2B5EF4-FFF2-40B4-BE49-F238E27FC236}">
                <a16:creationId xmlns:a16="http://schemas.microsoft.com/office/drawing/2014/main" id="{3506E264-4D82-A2BA-664F-143CE14BCCB7}"/>
              </a:ext>
            </a:extLst>
          </p:cNvPr>
          <p:cNvSpPr/>
          <p:nvPr/>
        </p:nvSpPr>
        <p:spPr>
          <a:xfrm rot="5400000">
            <a:off x="3635186" y="2985960"/>
            <a:ext cx="588005" cy="886080"/>
          </a:xfrm>
          <a:prstGeom prst="bentArrow">
            <a:avLst/>
          </a:prstGeom>
          <a:solidFill>
            <a:srgbClr val="C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pic>
        <p:nvPicPr>
          <p:cNvPr id="7" name="Picture 6" descr="A black background with blue and green text&#10;&#10;AI-generated content may be incorrect.">
            <a:extLst>
              <a:ext uri="{FF2B5EF4-FFF2-40B4-BE49-F238E27FC236}">
                <a16:creationId xmlns:a16="http://schemas.microsoft.com/office/drawing/2014/main" id="{73EE4C37-B175-68C1-41C5-5C4B5EEC3271}"/>
              </a:ext>
            </a:extLst>
          </p:cNvPr>
          <p:cNvPicPr>
            <a:picLocks noChangeAspect="1"/>
          </p:cNvPicPr>
          <p:nvPr/>
        </p:nvPicPr>
        <p:blipFill>
          <a:blip r:embed="rId2"/>
          <a:stretch>
            <a:fillRect/>
          </a:stretch>
        </p:blipFill>
        <p:spPr>
          <a:xfrm>
            <a:off x="580833" y="3073851"/>
            <a:ext cx="2753109" cy="905001"/>
          </a:xfrm>
          <a:prstGeom prst="rect">
            <a:avLst/>
          </a:prstGeom>
        </p:spPr>
      </p:pic>
      <p:pic>
        <p:nvPicPr>
          <p:cNvPr id="9" name="Picture 8" descr="A computer screen shot of text&#10;&#10;AI-generated content may be incorrect.">
            <a:extLst>
              <a:ext uri="{FF2B5EF4-FFF2-40B4-BE49-F238E27FC236}">
                <a16:creationId xmlns:a16="http://schemas.microsoft.com/office/drawing/2014/main" id="{5A30F34D-A7E2-994B-EEC3-E7E092DAFF24}"/>
              </a:ext>
            </a:extLst>
          </p:cNvPr>
          <p:cNvPicPr>
            <a:picLocks noChangeAspect="1"/>
          </p:cNvPicPr>
          <p:nvPr/>
        </p:nvPicPr>
        <p:blipFill>
          <a:blip r:embed="rId3"/>
          <a:stretch>
            <a:fillRect/>
          </a:stretch>
        </p:blipFill>
        <p:spPr>
          <a:xfrm>
            <a:off x="4133215" y="3771899"/>
            <a:ext cx="4553585" cy="3057952"/>
          </a:xfrm>
          <a:prstGeom prst="rect">
            <a:avLst/>
          </a:prstGeom>
        </p:spPr>
      </p:pic>
    </p:spTree>
    <p:extLst>
      <p:ext uri="{BB962C8B-B14F-4D97-AF65-F5344CB8AC3E}">
        <p14:creationId xmlns:p14="http://schemas.microsoft.com/office/powerpoint/2010/main" val="3500370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1148</TotalTime>
  <Words>22785</Words>
  <Application>Microsoft Office PowerPoint</Application>
  <PresentationFormat>On-screen Show (4:3)</PresentationFormat>
  <Paragraphs>1373</Paragraphs>
  <Slides>235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235</vt:i4>
      </vt:variant>
    </vt:vector>
  </HeadingPairs>
  <TitlesOfParts>
    <vt:vector size="239" baseType="lpstr">
      <vt:lpstr>Arial</vt:lpstr>
      <vt:lpstr>Calibri</vt:lpstr>
      <vt:lpstr>Courier New</vt:lpstr>
      <vt:lpstr>Office Theme</vt:lpstr>
      <vt:lpstr>Refactoring Techniques</vt:lpstr>
      <vt:lpstr>Composing Methods</vt:lpstr>
      <vt:lpstr>Extract Method</vt:lpstr>
      <vt:lpstr>Extract Method</vt:lpstr>
      <vt:lpstr>Extract Method</vt:lpstr>
      <vt:lpstr>Inline Method</vt:lpstr>
      <vt:lpstr>Inline Method</vt:lpstr>
      <vt:lpstr>Inline Method</vt:lpstr>
      <vt:lpstr>Extract Variable</vt:lpstr>
      <vt:lpstr>Extract Variable</vt:lpstr>
      <vt:lpstr>Extract Variable</vt:lpstr>
      <vt:lpstr>Extract Variable</vt:lpstr>
      <vt:lpstr>Inline Temp</vt:lpstr>
      <vt:lpstr>Inline Temp</vt:lpstr>
      <vt:lpstr>Inline Temp</vt:lpstr>
      <vt:lpstr>Replace Temp with Query</vt:lpstr>
      <vt:lpstr>Replace Temp with Query</vt:lpstr>
      <vt:lpstr>Replace Temp with Query</vt:lpstr>
      <vt:lpstr>Replace Temp with Query</vt:lpstr>
      <vt:lpstr>Split Temporary Variable</vt:lpstr>
      <vt:lpstr>Split Temporary Variable</vt:lpstr>
      <vt:lpstr>Split Temporary Variable</vt:lpstr>
      <vt:lpstr> Remove Assignments to Parameters</vt:lpstr>
      <vt:lpstr>Remove Assignments to Parameters</vt:lpstr>
      <vt:lpstr>Remove Assignments to Parameters</vt:lpstr>
      <vt:lpstr> Replace Method with Method Object</vt:lpstr>
      <vt:lpstr> Replace Method with Method Object</vt:lpstr>
      <vt:lpstr> Replace Method with Method Object</vt:lpstr>
      <vt:lpstr> Replace Method with Method Object</vt:lpstr>
      <vt:lpstr> Substitute Algorithm</vt:lpstr>
      <vt:lpstr> Substitute Algorithm</vt:lpstr>
      <vt:lpstr> Substitute Algorithm</vt:lpstr>
      <vt:lpstr>Moving Features between Objects</vt:lpstr>
      <vt:lpstr> Move Method</vt:lpstr>
      <vt:lpstr> Move Method</vt:lpstr>
      <vt:lpstr> Move Method</vt:lpstr>
      <vt:lpstr> Move Method</vt:lpstr>
      <vt:lpstr> Move Field</vt:lpstr>
      <vt:lpstr> Move Field</vt:lpstr>
      <vt:lpstr> Move Field</vt:lpstr>
      <vt:lpstr> Extract Class</vt:lpstr>
      <vt:lpstr> Extract Class</vt:lpstr>
      <vt:lpstr> Extract Class</vt:lpstr>
      <vt:lpstr> Inline Class</vt:lpstr>
      <vt:lpstr> Inline Class</vt:lpstr>
      <vt:lpstr> Inline Class</vt:lpstr>
      <vt:lpstr> Hide Delegate</vt:lpstr>
      <vt:lpstr> Hide Delegate</vt:lpstr>
      <vt:lpstr> Hide Delegate</vt:lpstr>
      <vt:lpstr> Remove Middle Man</vt:lpstr>
      <vt:lpstr> Remove Middle Man</vt:lpstr>
      <vt:lpstr> Remove Middle Man</vt:lpstr>
      <vt:lpstr> Introduce Foreign Method</vt:lpstr>
      <vt:lpstr> Introduce Foreign Method</vt:lpstr>
      <vt:lpstr> Introduce Foreign Method</vt:lpstr>
      <vt:lpstr> Introduce Foreign Method</vt:lpstr>
      <vt:lpstr> Introduce Local Extension</vt:lpstr>
      <vt:lpstr> Introduce Local Extension</vt:lpstr>
      <vt:lpstr> Introduce Local Extension</vt:lpstr>
      <vt:lpstr> Introduce Local Extension</vt:lpstr>
      <vt:lpstr>Organizing Data</vt:lpstr>
      <vt:lpstr> Self Encapsulate Field</vt:lpstr>
      <vt:lpstr> Self Encapsulate Field</vt:lpstr>
      <vt:lpstr> Self Encapsulate Field</vt:lpstr>
      <vt:lpstr> Self Encapsulate Field</vt:lpstr>
      <vt:lpstr> Replace Data Value with Object</vt:lpstr>
      <vt:lpstr> Replace Data Value with Object</vt:lpstr>
      <vt:lpstr> Replace Data Value with Object</vt:lpstr>
      <vt:lpstr> Replace Data Value with Object</vt:lpstr>
      <vt:lpstr> Change Value to Reference</vt:lpstr>
      <vt:lpstr> Change Value to Reference</vt:lpstr>
      <vt:lpstr> Change Value to Reference</vt:lpstr>
      <vt:lpstr> Change Value to Reference</vt:lpstr>
      <vt:lpstr> Change Reference to Value</vt:lpstr>
      <vt:lpstr> Change Reference to Value</vt:lpstr>
      <vt:lpstr> Change Reference to Value</vt:lpstr>
      <vt:lpstr> Change Reference to Value</vt:lpstr>
      <vt:lpstr> Replace Array with Object</vt:lpstr>
      <vt:lpstr>Replace Array with Object</vt:lpstr>
      <vt:lpstr>Replace Array with Object</vt:lpstr>
      <vt:lpstr> Duplicate Observed Data</vt:lpstr>
      <vt:lpstr>Duplicate Observed Data</vt:lpstr>
      <vt:lpstr>Duplicate Observed Data</vt:lpstr>
      <vt:lpstr>Duplicate Observed Data</vt:lpstr>
      <vt:lpstr>Duplicate Observed Data</vt:lpstr>
      <vt:lpstr> Change Unidirectional Association to Bidirectional</vt:lpstr>
      <vt:lpstr> Change Unidirectional Association to Bidirectional</vt:lpstr>
      <vt:lpstr> Change Unidirectional Association to Bidirectional</vt:lpstr>
      <vt:lpstr> Change Bidirectional Association to Unidirectional</vt:lpstr>
      <vt:lpstr>Change Bidirectional Association to Unidirectional</vt:lpstr>
      <vt:lpstr> Change Bidirectional Association to Unidirectional</vt:lpstr>
      <vt:lpstr> Change Bidirectional Association to Unidirectional</vt:lpstr>
      <vt:lpstr> Replace Magic Number with Symbolic Constant</vt:lpstr>
      <vt:lpstr> Replace Magic Number with Symbolic Constant</vt:lpstr>
      <vt:lpstr> Replace Magic Number with Symbolic Constant</vt:lpstr>
      <vt:lpstr> Replace Magic Number with Symbolic Constant</vt:lpstr>
      <vt:lpstr> Replace Magic Number with Symbolic Constant</vt:lpstr>
      <vt:lpstr> Replace Magic Number with Symbolic Constant</vt:lpstr>
      <vt:lpstr> Encapsulate Field</vt:lpstr>
      <vt:lpstr> Encapsulate Field</vt:lpstr>
      <vt:lpstr> Encapsulate Field</vt:lpstr>
      <vt:lpstr> Encapsulate Field</vt:lpstr>
      <vt:lpstr> Encapsulate Collection</vt:lpstr>
      <vt:lpstr> Encapsulate Collection</vt:lpstr>
      <vt:lpstr> Encapsulate Collection</vt:lpstr>
      <vt:lpstr> Encapsulate Collection</vt:lpstr>
      <vt:lpstr> Replace Type Code with Class</vt:lpstr>
      <vt:lpstr> Replace Type Code with Class</vt:lpstr>
      <vt:lpstr> Replace Type Code with Class</vt:lpstr>
      <vt:lpstr> Replace Type Code with Class</vt:lpstr>
      <vt:lpstr> Replace Type Code with Class</vt:lpstr>
      <vt:lpstr> Replace Type Code with Subclasses</vt:lpstr>
      <vt:lpstr> Replace Type Code with Subclasses</vt:lpstr>
      <vt:lpstr> Replace Type Code with Subclasses</vt:lpstr>
      <vt:lpstr> Replace Type Code with Subclasses</vt:lpstr>
      <vt:lpstr> Replace Type Code with Subclasses</vt:lpstr>
      <vt:lpstr> Replace Type Code with State/Strategy</vt:lpstr>
      <vt:lpstr> Replace Type Code with State/Strategy</vt:lpstr>
      <vt:lpstr> Replace Type Code with State/Strategy</vt:lpstr>
      <vt:lpstr> Replace Type Code with State/Strategy</vt:lpstr>
      <vt:lpstr> Replace Subclass with Fields</vt:lpstr>
      <vt:lpstr> Replace Subclass with Fields</vt:lpstr>
      <vt:lpstr> Replace Subclass with Fields</vt:lpstr>
      <vt:lpstr>Simplifying Conditional Expressions</vt:lpstr>
      <vt:lpstr> Decompose Conditional</vt:lpstr>
      <vt:lpstr> Decompose Conditional</vt:lpstr>
      <vt:lpstr> Decompose Conditional</vt:lpstr>
      <vt:lpstr> Consolidate Conditional Expression</vt:lpstr>
      <vt:lpstr> Consolidate Conditional Expression</vt:lpstr>
      <vt:lpstr> Consolidate Conditional Expression</vt:lpstr>
      <vt:lpstr> Consolidate Duplicate Conditional Fragments</vt:lpstr>
      <vt:lpstr> Consolidate Duplicate Conditional Fragments</vt:lpstr>
      <vt:lpstr> Consolidate Duplicate Conditional Fragments</vt:lpstr>
      <vt:lpstr> Remove Control Flag</vt:lpstr>
      <vt:lpstr> Remove Control Flag</vt:lpstr>
      <vt:lpstr> Remove Control Flag</vt:lpstr>
      <vt:lpstr> Replace Nested Conditional with Guard Clauses</vt:lpstr>
      <vt:lpstr> Replace Nested Conditional with Guard Clauses</vt:lpstr>
      <vt:lpstr> Replace Nested Conditional with Guard Clauses</vt:lpstr>
      <vt:lpstr> Replace Conditional with Polymorphism</vt:lpstr>
      <vt:lpstr> Replace Conditional with Polymorphism</vt:lpstr>
      <vt:lpstr> Replace Conditional with Polymorphism</vt:lpstr>
      <vt:lpstr> Replace Conditional with Polymorphism</vt:lpstr>
      <vt:lpstr> Replace Conditional with Polymorphism</vt:lpstr>
      <vt:lpstr> Introduce Null Object</vt:lpstr>
      <vt:lpstr> Introduce Null Object</vt:lpstr>
      <vt:lpstr> Introduce Null Object</vt:lpstr>
      <vt:lpstr> Introduce Assertion</vt:lpstr>
      <vt:lpstr> Introduce Assertion</vt:lpstr>
      <vt:lpstr> Introduce Assertion</vt:lpstr>
      <vt:lpstr> Introduce Assertion</vt:lpstr>
      <vt:lpstr>Simplifying Method Calls</vt:lpstr>
      <vt:lpstr> Rename Method</vt:lpstr>
      <vt:lpstr> Rename Method</vt:lpstr>
      <vt:lpstr> Rename Method</vt:lpstr>
      <vt:lpstr> Add Parameter</vt:lpstr>
      <vt:lpstr> Add Parameter</vt:lpstr>
      <vt:lpstr> Add Parameter</vt:lpstr>
      <vt:lpstr> Remove Parameter</vt:lpstr>
      <vt:lpstr> Remove Parameter</vt:lpstr>
      <vt:lpstr> Remove Parameter</vt:lpstr>
      <vt:lpstr> Separate Query from Modifier</vt:lpstr>
      <vt:lpstr> Separate Query from Modifier</vt:lpstr>
      <vt:lpstr> Separate Query from Modifier</vt:lpstr>
      <vt:lpstr> Separate Query from Modifier</vt:lpstr>
      <vt:lpstr> Parameterize Method</vt:lpstr>
      <vt:lpstr> Parameterize Method</vt:lpstr>
      <vt:lpstr> Parameterize Method</vt:lpstr>
      <vt:lpstr> Replace Parameter with Explicit Methods</vt:lpstr>
      <vt:lpstr> Replace Parameter with Explicit Methods</vt:lpstr>
      <vt:lpstr> Replace Parameter with Explicit Methods</vt:lpstr>
      <vt:lpstr> Preserve Whole Object</vt:lpstr>
      <vt:lpstr> Preserve Whole Object</vt:lpstr>
      <vt:lpstr> Preserve Whole Object</vt:lpstr>
      <vt:lpstr> Replace Parameter with Method Call</vt:lpstr>
      <vt:lpstr> Replace Parameter with Method Call</vt:lpstr>
      <vt:lpstr> Replace Parameter with Method Call</vt:lpstr>
      <vt:lpstr> Introduce Parameter Object</vt:lpstr>
      <vt:lpstr> Introduce Parameter Object</vt:lpstr>
      <vt:lpstr> Introduce Parameter Object</vt:lpstr>
      <vt:lpstr> Remove Setting Method</vt:lpstr>
      <vt:lpstr> Remove Setting Method</vt:lpstr>
      <vt:lpstr> Hide Method</vt:lpstr>
      <vt:lpstr> Hide Method</vt:lpstr>
      <vt:lpstr> Hide Method</vt:lpstr>
      <vt:lpstr> Replace Constructor with Factory Method</vt:lpstr>
      <vt:lpstr> Replace Constructor with Factory Method</vt:lpstr>
      <vt:lpstr> Replace Constructor with Factory Method</vt:lpstr>
      <vt:lpstr> Replace Constructor with Factory Method</vt:lpstr>
      <vt:lpstr> Replace Error Code with Exception</vt:lpstr>
      <vt:lpstr> Replace Error Code with Exception</vt:lpstr>
      <vt:lpstr> Replace Error Code with Exception</vt:lpstr>
      <vt:lpstr> Replace Exception with Test</vt:lpstr>
      <vt:lpstr> Replace Exception with Test</vt:lpstr>
      <vt:lpstr> Replace Exception with Test</vt:lpstr>
      <vt:lpstr>Dealing with Generalization</vt:lpstr>
      <vt:lpstr> Pull Up Field</vt:lpstr>
      <vt:lpstr> Pull Up Field</vt:lpstr>
      <vt:lpstr> Pull Up Field</vt:lpstr>
      <vt:lpstr> Pull Up Method</vt:lpstr>
      <vt:lpstr> Pull Up Method</vt:lpstr>
      <vt:lpstr> Pull Up Method</vt:lpstr>
      <vt:lpstr> Pull Up Constructor Body</vt:lpstr>
      <vt:lpstr> Pull Up Constructor Body</vt:lpstr>
      <vt:lpstr> Pull Up Constructor Body</vt:lpstr>
      <vt:lpstr> Push Down Method</vt:lpstr>
      <vt:lpstr> Push Down Method</vt:lpstr>
      <vt:lpstr> Push Down Method</vt:lpstr>
      <vt:lpstr> Push Down Field</vt:lpstr>
      <vt:lpstr> Push Down Field</vt:lpstr>
      <vt:lpstr> Push Down Field</vt:lpstr>
      <vt:lpstr> Extract Subclass</vt:lpstr>
      <vt:lpstr> Extract Subclass</vt:lpstr>
      <vt:lpstr> Extract Subclass</vt:lpstr>
      <vt:lpstr> Extract Subclass</vt:lpstr>
      <vt:lpstr> Extract Superclass</vt:lpstr>
      <vt:lpstr> Extract Superclass</vt:lpstr>
      <vt:lpstr> Extract Superclass</vt:lpstr>
      <vt:lpstr> Extract Interface</vt:lpstr>
      <vt:lpstr> Extract Interface</vt:lpstr>
      <vt:lpstr> Extract Interface</vt:lpstr>
      <vt:lpstr> Collapse Hierarchy</vt:lpstr>
      <vt:lpstr> Collapse Hierarchy</vt:lpstr>
      <vt:lpstr> Collapse Hierarchy</vt:lpstr>
      <vt:lpstr> Collapse Hierarchy</vt:lpstr>
      <vt:lpstr> Form Template Method</vt:lpstr>
      <vt:lpstr> Form Template Method</vt:lpstr>
      <vt:lpstr> Form Template Method</vt:lpstr>
      <vt:lpstr> Replace Inheritance with Delegation</vt:lpstr>
      <vt:lpstr> Replace Inheritance with Delegation</vt:lpstr>
      <vt:lpstr> Replace Inheritance with Delegation</vt:lpstr>
      <vt:lpstr> Replace Delegation with Inheritance</vt:lpstr>
      <vt:lpstr> Replace Delegation with Inheritance</vt:lpstr>
      <vt:lpstr> Replace Delegation with Inheritance</vt:lpstr>
      <vt:lpstr> Replace Delegation with Inheritance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ck leng</dc:creator>
  <cp:keywords/>
  <dc:description>generated using python-pptx</dc:description>
  <cp:lastModifiedBy>Corporate Trainer - Trainer 8</cp:lastModifiedBy>
  <cp:revision>184</cp:revision>
  <dcterms:created xsi:type="dcterms:W3CDTF">2013-01-27T09:14:16Z</dcterms:created>
  <dcterms:modified xsi:type="dcterms:W3CDTF">2025-08-21T13:34:33Z</dcterms:modified>
  <cp:category/>
</cp:coreProperties>
</file>